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17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117" Type="http://schemas.openxmlformats.org/officeDocument/2006/relationships/slide" Target="slides/slide116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112" Type="http://schemas.openxmlformats.org/officeDocument/2006/relationships/slide" Target="slides/slide111.xml" /><Relationship Id="rId16" Type="http://schemas.openxmlformats.org/officeDocument/2006/relationships/slide" Target="slides/slide15.xml" /><Relationship Id="rId107" Type="http://schemas.openxmlformats.org/officeDocument/2006/relationships/slide" Target="slides/slide106.xml" /><Relationship Id="rId11" Type="http://schemas.openxmlformats.org/officeDocument/2006/relationships/slide" Target="slides/slide10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23" Type="http://schemas.openxmlformats.org/officeDocument/2006/relationships/slide" Target="slides/slide122.xml" /><Relationship Id="rId128" Type="http://schemas.openxmlformats.org/officeDocument/2006/relationships/presProps" Target="presProps.xml" /><Relationship Id="rId5" Type="http://schemas.openxmlformats.org/officeDocument/2006/relationships/slide" Target="slides/slide4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slide" Target="slides/slide104.xml" /><Relationship Id="rId113" Type="http://schemas.openxmlformats.org/officeDocument/2006/relationships/slide" Target="slides/slide112.xml" /><Relationship Id="rId118" Type="http://schemas.openxmlformats.org/officeDocument/2006/relationships/slide" Target="slides/slide117.xml" /><Relationship Id="rId126" Type="http://schemas.openxmlformats.org/officeDocument/2006/relationships/slide" Target="slides/slide12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121" Type="http://schemas.openxmlformats.org/officeDocument/2006/relationships/slide" Target="slides/slide12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slide" Target="slides/slide102.xml" /><Relationship Id="rId108" Type="http://schemas.openxmlformats.org/officeDocument/2006/relationships/slide" Target="slides/slide107.xml" /><Relationship Id="rId116" Type="http://schemas.openxmlformats.org/officeDocument/2006/relationships/slide" Target="slides/slide115.xml" /><Relationship Id="rId124" Type="http://schemas.openxmlformats.org/officeDocument/2006/relationships/slide" Target="slides/slide123.xml" /><Relationship Id="rId129" Type="http://schemas.openxmlformats.org/officeDocument/2006/relationships/viewProps" Target="viewProp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11" Type="http://schemas.openxmlformats.org/officeDocument/2006/relationships/slide" Target="slides/slide11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6" Type="http://schemas.openxmlformats.org/officeDocument/2006/relationships/slide" Target="slides/slide105.xml" /><Relationship Id="rId114" Type="http://schemas.openxmlformats.org/officeDocument/2006/relationships/slide" Target="slides/slide113.xml" /><Relationship Id="rId119" Type="http://schemas.openxmlformats.org/officeDocument/2006/relationships/slide" Target="slides/slide118.xml" /><Relationship Id="rId127" Type="http://schemas.openxmlformats.org/officeDocument/2006/relationships/slide" Target="slides/slide12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122" Type="http://schemas.openxmlformats.org/officeDocument/2006/relationships/slide" Target="slides/slide121.xml" /><Relationship Id="rId13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109" Type="http://schemas.openxmlformats.org/officeDocument/2006/relationships/slide" Target="slides/slide10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slide" Target="slides/slide103.xml" /><Relationship Id="rId120" Type="http://schemas.openxmlformats.org/officeDocument/2006/relationships/slide" Target="slides/slide119.xml" /><Relationship Id="rId125" Type="http://schemas.openxmlformats.org/officeDocument/2006/relationships/slide" Target="slides/slide124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24" Type="http://schemas.openxmlformats.org/officeDocument/2006/relationships/slide" Target="slides/slide23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66" Type="http://schemas.openxmlformats.org/officeDocument/2006/relationships/slide" Target="slides/slide65.xml" /><Relationship Id="rId87" Type="http://schemas.openxmlformats.org/officeDocument/2006/relationships/slide" Target="slides/slide86.xml" /><Relationship Id="rId110" Type="http://schemas.openxmlformats.org/officeDocument/2006/relationships/slide" Target="slides/slide109.xml" /><Relationship Id="rId115" Type="http://schemas.openxmlformats.org/officeDocument/2006/relationships/slide" Target="slides/slide114.xml" /><Relationship Id="rId131" Type="http://schemas.openxmlformats.org/officeDocument/2006/relationships/tableStyles" Target="tableStyles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‹#›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‹#›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‹#›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‹#›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‹#›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2004" y="818743"/>
            <a:ext cx="596839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004" y="1700529"/>
            <a:ext cx="5968390" cy="699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9304" y="9276080"/>
            <a:ext cx="69913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‹#›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xo2TihSrNg" TargetMode="Externa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7.jpg" /><Relationship Id="rId4" Type="http://schemas.openxmlformats.org/officeDocument/2006/relationships/image" Target="../media/image6.pn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5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5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5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5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5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5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33.jpg" /><Relationship Id="rId4" Type="http://schemas.openxmlformats.org/officeDocument/2006/relationships/image" Target="../media/image32.png" 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4370" y="1183893"/>
            <a:ext cx="2341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5" dirty="0">
                <a:latin typeface="Trebuchet MS"/>
                <a:cs typeface="Trebuchet MS"/>
              </a:rPr>
              <a:t>LECTURE</a:t>
            </a:r>
            <a:r>
              <a:rPr sz="3600" b="1" spc="-380" dirty="0">
                <a:latin typeface="Trebuchet MS"/>
                <a:cs typeface="Trebuchet MS"/>
              </a:rPr>
              <a:t> </a:t>
            </a:r>
            <a:r>
              <a:rPr sz="3600" b="1" spc="20" dirty="0">
                <a:latin typeface="Trebuchet MS"/>
                <a:cs typeface="Trebuchet MS"/>
              </a:rPr>
              <a:t>1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95018"/>
            <a:ext cx="5970905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6589" algn="l"/>
                <a:tab pos="2713355" algn="l"/>
                <a:tab pos="4739005" algn="l"/>
              </a:tabLst>
            </a:pPr>
            <a:r>
              <a:rPr sz="2600" b="1" spc="-5" dirty="0">
                <a:latin typeface="Georgia"/>
                <a:cs typeface="Georgia"/>
              </a:rPr>
              <a:t>Ceramics	</a:t>
            </a:r>
            <a:r>
              <a:rPr sz="2600" dirty="0">
                <a:latin typeface="Georgia"/>
                <a:cs typeface="Georgia"/>
              </a:rPr>
              <a:t>are	</a:t>
            </a:r>
            <a:r>
              <a:rPr sz="2600" spc="-5" dirty="0">
                <a:latin typeface="Georgia"/>
                <a:cs typeface="Georgia"/>
              </a:rPr>
              <a:t>compounds	between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dirty="0">
                <a:latin typeface="Georgia"/>
                <a:cs typeface="Georgia"/>
              </a:rPr>
              <a:t>metallic </a:t>
            </a:r>
            <a:r>
              <a:rPr sz="2600" spc="-5" dirty="0">
                <a:latin typeface="Georgia"/>
                <a:cs typeface="Georgia"/>
              </a:rPr>
              <a:t>and nonmetallic elements; </a:t>
            </a:r>
            <a:r>
              <a:rPr sz="2600" spc="-10" dirty="0">
                <a:latin typeface="Georgia"/>
                <a:cs typeface="Georgia"/>
              </a:rPr>
              <a:t>they  </a:t>
            </a:r>
            <a:r>
              <a:rPr sz="2600" dirty="0">
                <a:latin typeface="Georgia"/>
                <a:cs typeface="Georgia"/>
              </a:rPr>
              <a:t>are most frequently </a:t>
            </a:r>
            <a:r>
              <a:rPr sz="2600" spc="-5" dirty="0">
                <a:latin typeface="Georgia"/>
                <a:cs typeface="Georgia"/>
              </a:rPr>
              <a:t>oxides, </a:t>
            </a:r>
            <a:r>
              <a:rPr sz="2600" dirty="0">
                <a:latin typeface="Georgia"/>
                <a:cs typeface="Georgia"/>
              </a:rPr>
              <a:t>nitrides, and  </a:t>
            </a:r>
            <a:r>
              <a:rPr sz="2600" spc="-5" dirty="0">
                <a:latin typeface="Georgia"/>
                <a:cs typeface="Georgia"/>
              </a:rPr>
              <a:t>carbides. For example, some of the  common ceramic materials include  </a:t>
            </a:r>
            <a:r>
              <a:rPr sz="2600" dirty="0">
                <a:latin typeface="Georgia"/>
                <a:cs typeface="Georgia"/>
              </a:rPr>
              <a:t>aluminum </a:t>
            </a:r>
            <a:r>
              <a:rPr sz="2600" spc="-5" dirty="0">
                <a:latin typeface="Georgia"/>
                <a:cs typeface="Georgia"/>
              </a:rPr>
              <a:t>oxide </a:t>
            </a:r>
            <a:r>
              <a:rPr sz="2600" dirty="0">
                <a:latin typeface="Georgia"/>
                <a:cs typeface="Georgia"/>
              </a:rPr>
              <a:t>(or alumina, Al2O3),  </a:t>
            </a:r>
            <a:r>
              <a:rPr sz="2600" spc="-5" dirty="0">
                <a:latin typeface="Georgia"/>
                <a:cs typeface="Georgia"/>
              </a:rPr>
              <a:t>silicon dioxide </a:t>
            </a:r>
            <a:r>
              <a:rPr sz="2600" dirty="0">
                <a:latin typeface="Georgia"/>
                <a:cs typeface="Georgia"/>
              </a:rPr>
              <a:t>(or </a:t>
            </a:r>
            <a:r>
              <a:rPr sz="2600" spc="-5" dirty="0">
                <a:latin typeface="Georgia"/>
                <a:cs typeface="Georgia"/>
              </a:rPr>
              <a:t>silica, SiO2), silicon  carbide </a:t>
            </a:r>
            <a:r>
              <a:rPr sz="2600" dirty="0">
                <a:latin typeface="Georgia"/>
                <a:cs typeface="Georgia"/>
              </a:rPr>
              <a:t>(SiC) and </a:t>
            </a:r>
            <a:r>
              <a:rPr sz="2600" spc="-5" dirty="0">
                <a:latin typeface="Georgia"/>
                <a:cs typeface="Georgia"/>
              </a:rPr>
              <a:t>silicon nitride </a:t>
            </a:r>
            <a:r>
              <a:rPr sz="2600" dirty="0">
                <a:latin typeface="Georgia"/>
                <a:cs typeface="Georgia"/>
              </a:rPr>
              <a:t>(Si3N4)  in addition </a:t>
            </a:r>
            <a:r>
              <a:rPr sz="2600" spc="-5" dirty="0">
                <a:latin typeface="Georgia"/>
                <a:cs typeface="Georgia"/>
              </a:rPr>
              <a:t>to traditional ceramics—  those </a:t>
            </a:r>
            <a:r>
              <a:rPr sz="2600" spc="27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composed </a:t>
            </a:r>
            <a:r>
              <a:rPr sz="2600" spc="29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of </a:t>
            </a:r>
            <a:r>
              <a:rPr sz="2600" spc="3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clay </a:t>
            </a:r>
            <a:r>
              <a:rPr sz="2600" spc="28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minerals </a:t>
            </a:r>
            <a:r>
              <a:rPr sz="2600" spc="28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(i.e.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5965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environments. In addition, the</a:t>
            </a:r>
            <a:r>
              <a:rPr sz="2800" spc="509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ability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10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80717"/>
            <a:ext cx="5969000" cy="6917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to </a:t>
            </a:r>
            <a:r>
              <a:rPr sz="2800" dirty="0">
                <a:latin typeface="Georgia"/>
                <a:cs typeface="Georgia"/>
              </a:rPr>
              <a:t>provide </a:t>
            </a:r>
            <a:r>
              <a:rPr sz="2800" spc="-5" dirty="0">
                <a:latin typeface="Georgia"/>
                <a:cs typeface="Georgia"/>
              </a:rPr>
              <a:t>thermal insulation is </a:t>
            </a:r>
            <a:r>
              <a:rPr sz="2800" spc="1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often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259205" algn="l"/>
                <a:tab pos="3709035" algn="l"/>
              </a:tabLst>
            </a:pPr>
            <a:r>
              <a:rPr sz="2800" spc="-5" dirty="0">
                <a:latin typeface="Georgia"/>
                <a:cs typeface="Georgia"/>
              </a:rPr>
              <a:t>an	important	consideration.</a:t>
            </a:r>
            <a:endParaRPr sz="28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800" spc="-5" dirty="0">
                <a:latin typeface="Georgia"/>
                <a:cs typeface="Georgia"/>
              </a:rPr>
              <a:t>Refractory materials </a:t>
            </a:r>
            <a:r>
              <a:rPr sz="2800" spc="-10" dirty="0">
                <a:latin typeface="Georgia"/>
                <a:cs typeface="Georgia"/>
              </a:rPr>
              <a:t>are </a:t>
            </a:r>
            <a:r>
              <a:rPr sz="2800" spc="-5" dirty="0">
                <a:latin typeface="Georgia"/>
                <a:cs typeface="Georgia"/>
              </a:rPr>
              <a:t>marketed in  a variety of </a:t>
            </a:r>
            <a:r>
              <a:rPr sz="2800" spc="-10" dirty="0">
                <a:latin typeface="Georgia"/>
                <a:cs typeface="Georgia"/>
              </a:rPr>
              <a:t>forms, but </a:t>
            </a:r>
            <a:r>
              <a:rPr sz="2800" spc="-5" dirty="0">
                <a:latin typeface="Georgia"/>
                <a:cs typeface="Georgia"/>
              </a:rPr>
              <a:t>bricks </a:t>
            </a:r>
            <a:r>
              <a:rPr sz="2800" spc="-10" dirty="0">
                <a:latin typeface="Georgia"/>
                <a:cs typeface="Georgia"/>
              </a:rPr>
              <a:t>are the  </a:t>
            </a:r>
            <a:r>
              <a:rPr sz="2800" spc="-5" dirty="0">
                <a:latin typeface="Georgia"/>
                <a:cs typeface="Georgia"/>
              </a:rPr>
              <a:t>most </a:t>
            </a:r>
            <a:r>
              <a:rPr sz="2800" spc="-10" dirty="0">
                <a:latin typeface="Georgia"/>
                <a:cs typeface="Georgia"/>
              </a:rPr>
              <a:t>common. </a:t>
            </a:r>
            <a:r>
              <a:rPr sz="2800" spc="-5" dirty="0">
                <a:latin typeface="Georgia"/>
                <a:cs typeface="Georgia"/>
              </a:rPr>
              <a:t>Typical applications  include </a:t>
            </a:r>
            <a:r>
              <a:rPr sz="2800" spc="-10" dirty="0">
                <a:latin typeface="Georgia"/>
                <a:cs typeface="Georgia"/>
              </a:rPr>
              <a:t>furnace </a:t>
            </a:r>
            <a:r>
              <a:rPr sz="2800" spc="-5" dirty="0">
                <a:latin typeface="Georgia"/>
                <a:cs typeface="Georgia"/>
              </a:rPr>
              <a:t>coatings </a:t>
            </a:r>
            <a:r>
              <a:rPr sz="2800" dirty="0">
                <a:latin typeface="Georgia"/>
                <a:cs typeface="Georgia"/>
              </a:rPr>
              <a:t>for </a:t>
            </a:r>
            <a:r>
              <a:rPr sz="2800" spc="-5" dirty="0">
                <a:latin typeface="Georgia"/>
                <a:cs typeface="Georgia"/>
              </a:rPr>
              <a:t>glass  manufacturing and metallurgical heat  treatment. The performance of a  refractory</a:t>
            </a:r>
            <a:r>
              <a:rPr sz="2800" spc="3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ceramic,</a:t>
            </a:r>
            <a:r>
              <a:rPr sz="2800" spc="3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to</a:t>
            </a:r>
            <a:r>
              <a:rPr sz="2800" spc="3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spc="3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large</a:t>
            </a:r>
            <a:r>
              <a:rPr sz="2800" spc="3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degree,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70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6095" algn="l"/>
                <a:tab pos="1570355" algn="l"/>
                <a:tab pos="2360930" algn="l"/>
                <a:tab pos="3070225" algn="l"/>
                <a:tab pos="4812665" algn="l"/>
                <a:tab pos="5424805" algn="l"/>
              </a:tabLst>
            </a:pPr>
            <a:r>
              <a:rPr sz="2800" spc="-5" dirty="0"/>
              <a:t>to	th</a:t>
            </a:r>
            <a:r>
              <a:rPr sz="2800" spc="5" dirty="0"/>
              <a:t>o</a:t>
            </a:r>
            <a:r>
              <a:rPr sz="2800" spc="-5" dirty="0"/>
              <a:t>se</a:t>
            </a:r>
            <a:r>
              <a:rPr sz="2800" dirty="0"/>
              <a:t>	</a:t>
            </a:r>
            <a:r>
              <a:rPr sz="2800" spc="-5" dirty="0"/>
              <a:t>th</a:t>
            </a:r>
            <a:r>
              <a:rPr sz="2800" spc="5" dirty="0"/>
              <a:t>a</a:t>
            </a:r>
            <a:r>
              <a:rPr sz="2800" spc="-5" dirty="0"/>
              <a:t>t</a:t>
            </a:r>
            <a:r>
              <a:rPr sz="2800" dirty="0"/>
              <a:t>	</a:t>
            </a:r>
            <a:r>
              <a:rPr sz="2800" spc="-5" dirty="0"/>
              <a:t>a</a:t>
            </a:r>
            <a:r>
              <a:rPr sz="2800" dirty="0"/>
              <a:t>r</a:t>
            </a:r>
            <a:r>
              <a:rPr sz="2800" spc="-5" dirty="0"/>
              <a:t>e</a:t>
            </a:r>
            <a:r>
              <a:rPr sz="2800" dirty="0"/>
              <a:t>	</a:t>
            </a:r>
            <a:r>
              <a:rPr sz="2800" spc="-5" dirty="0"/>
              <a:t>em</a:t>
            </a:r>
            <a:r>
              <a:rPr sz="2800" dirty="0"/>
              <a:t>p</a:t>
            </a:r>
            <a:r>
              <a:rPr sz="2800" spc="-5" dirty="0"/>
              <a:t>l</a:t>
            </a:r>
            <a:r>
              <a:rPr sz="2800" dirty="0"/>
              <a:t>o</a:t>
            </a:r>
            <a:r>
              <a:rPr sz="2800" spc="-5" dirty="0"/>
              <a:t>y</a:t>
            </a:r>
            <a:r>
              <a:rPr sz="2800" dirty="0"/>
              <a:t>e</a:t>
            </a:r>
            <a:r>
              <a:rPr sz="2800" spc="-5" dirty="0"/>
              <a:t>d</a:t>
            </a:r>
            <a:r>
              <a:rPr sz="2800" dirty="0"/>
              <a:t>	</a:t>
            </a:r>
            <a:r>
              <a:rPr sz="2800" spc="-5" dirty="0"/>
              <a:t>for</a:t>
            </a:r>
            <a:r>
              <a:rPr sz="2800" dirty="0"/>
              <a:t>	</a:t>
            </a:r>
            <a:r>
              <a:rPr sz="2800" spc="-5" dirty="0"/>
              <a:t>s</a:t>
            </a:r>
            <a:r>
              <a:rPr sz="2800" dirty="0"/>
              <a:t>l</a:t>
            </a:r>
            <a:r>
              <a:rPr sz="2800" spc="-15" dirty="0"/>
              <a:t>i</a:t>
            </a:r>
            <a:r>
              <a:rPr sz="2800" spc="-5" dirty="0"/>
              <a:t>p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100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72175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casting. </a:t>
            </a:r>
            <a:r>
              <a:rPr sz="2800" spc="-10" dirty="0">
                <a:latin typeface="Arial"/>
                <a:cs typeface="Arial"/>
              </a:rPr>
              <a:t>This </a:t>
            </a:r>
            <a:r>
              <a:rPr sz="2800" spc="-5" dirty="0">
                <a:latin typeface="Arial"/>
                <a:cs typeface="Arial"/>
              </a:rPr>
              <a:t>type of slip consists of</a:t>
            </a:r>
            <a:r>
              <a:rPr sz="2800" spc="6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suspension of ceramic particles in 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12700" marR="5715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organic liquid that also contains  binders and plasticizers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are  incorporated to impart strength </a:t>
            </a:r>
            <a:r>
              <a:rPr sz="2800" spc="-10" dirty="0">
                <a:latin typeface="Arial"/>
                <a:cs typeface="Arial"/>
              </a:rPr>
              <a:t>and  </a:t>
            </a:r>
            <a:r>
              <a:rPr sz="2800" spc="-5" dirty="0">
                <a:latin typeface="Arial"/>
                <a:cs typeface="Arial"/>
              </a:rPr>
              <a:t>flexibility </a:t>
            </a:r>
            <a:r>
              <a:rPr sz="2800" spc="-1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the cast </a:t>
            </a:r>
            <a:r>
              <a:rPr sz="2800" dirty="0">
                <a:latin typeface="Arial"/>
                <a:cs typeface="Arial"/>
              </a:rPr>
              <a:t>tape. </a:t>
            </a:r>
            <a:r>
              <a:rPr sz="2800" spc="-5" dirty="0">
                <a:latin typeface="Arial"/>
                <a:cs typeface="Arial"/>
              </a:rPr>
              <a:t>De-airing </a:t>
            </a:r>
            <a:r>
              <a:rPr sz="2800" spc="-10" dirty="0">
                <a:latin typeface="Arial"/>
                <a:cs typeface="Arial"/>
              </a:rPr>
              <a:t>in  </a:t>
            </a:r>
            <a:r>
              <a:rPr sz="2800" spc="-5" dirty="0">
                <a:latin typeface="Arial"/>
                <a:cs typeface="Arial"/>
              </a:rPr>
              <a:t>a vacuum may also be necessary </a:t>
            </a:r>
            <a:r>
              <a:rPr sz="2800" spc="-10" dirty="0">
                <a:latin typeface="Arial"/>
                <a:cs typeface="Arial"/>
              </a:rPr>
              <a:t>to  </a:t>
            </a:r>
            <a:r>
              <a:rPr sz="2800" spc="-5" dirty="0">
                <a:latin typeface="Arial"/>
                <a:cs typeface="Arial"/>
              </a:rPr>
              <a:t>remove any entrapped air or solvent  vapor   bubbles,   which   may   act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5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19680" algn="l"/>
                <a:tab pos="3486150" algn="l"/>
                <a:tab pos="3997960" algn="l"/>
                <a:tab pos="4727575" algn="l"/>
              </a:tabLst>
            </a:pPr>
            <a:r>
              <a:rPr sz="2800" spc="-5" dirty="0"/>
              <a:t>c</a:t>
            </a:r>
            <a:r>
              <a:rPr sz="2800" dirty="0"/>
              <a:t>r</a:t>
            </a:r>
            <a:r>
              <a:rPr sz="2800" spc="-5" dirty="0"/>
              <a:t>a</a:t>
            </a:r>
            <a:r>
              <a:rPr sz="2800" dirty="0"/>
              <a:t>c</a:t>
            </a:r>
            <a:r>
              <a:rPr sz="2800" spc="-10" dirty="0"/>
              <a:t>k</a:t>
            </a:r>
            <a:r>
              <a:rPr sz="2800" spc="-5" dirty="0"/>
              <a:t>-i</a:t>
            </a:r>
            <a:r>
              <a:rPr sz="2800" dirty="0"/>
              <a:t>n</a:t>
            </a:r>
            <a:r>
              <a:rPr sz="2800" spc="-5" dirty="0"/>
              <a:t>it</a:t>
            </a:r>
            <a:r>
              <a:rPr sz="2800" spc="-20" dirty="0"/>
              <a:t>i</a:t>
            </a:r>
            <a:r>
              <a:rPr sz="2800" spc="-5" dirty="0"/>
              <a:t>at</a:t>
            </a:r>
            <a:r>
              <a:rPr sz="2800" dirty="0"/>
              <a:t>i</a:t>
            </a:r>
            <a:r>
              <a:rPr sz="2800" spc="-5" dirty="0"/>
              <a:t>on</a:t>
            </a:r>
            <a:r>
              <a:rPr sz="2800" dirty="0"/>
              <a:t>	</a:t>
            </a:r>
            <a:r>
              <a:rPr sz="2800" spc="-5" dirty="0"/>
              <a:t>s</a:t>
            </a:r>
            <a:r>
              <a:rPr sz="2800" dirty="0"/>
              <a:t>i</a:t>
            </a:r>
            <a:r>
              <a:rPr sz="2800" spc="-15" dirty="0"/>
              <a:t>t</a:t>
            </a:r>
            <a:r>
              <a:rPr sz="2800" spc="-5" dirty="0"/>
              <a:t>es</a:t>
            </a:r>
            <a:r>
              <a:rPr sz="2800" dirty="0"/>
              <a:t>	</a:t>
            </a:r>
            <a:r>
              <a:rPr sz="2800" spc="-5" dirty="0"/>
              <a:t>in</a:t>
            </a:r>
            <a:r>
              <a:rPr sz="2800" dirty="0"/>
              <a:t>	</a:t>
            </a:r>
            <a:r>
              <a:rPr sz="2800" spc="-5" dirty="0"/>
              <a:t>the</a:t>
            </a:r>
            <a:r>
              <a:rPr sz="2800" dirty="0"/>
              <a:t>	</a:t>
            </a:r>
            <a:r>
              <a:rPr sz="2800" spc="-5" dirty="0"/>
              <a:t>fi</a:t>
            </a:r>
            <a:r>
              <a:rPr sz="2800" dirty="0"/>
              <a:t>n</a:t>
            </a:r>
            <a:r>
              <a:rPr sz="2800" spc="-15" dirty="0"/>
              <a:t>i</a:t>
            </a:r>
            <a:r>
              <a:rPr sz="2800" spc="-5" dirty="0"/>
              <a:t>s</a:t>
            </a:r>
            <a:r>
              <a:rPr sz="2800" dirty="0"/>
              <a:t>h</a:t>
            </a:r>
            <a:r>
              <a:rPr sz="2800" spc="-5" dirty="0"/>
              <a:t>ed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101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71540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piece.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The  actual  tape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formed by pouring</a:t>
            </a:r>
            <a:endParaRPr sz="2800">
              <a:latin typeface="Arial"/>
              <a:cs typeface="Arial"/>
            </a:endParaRPr>
          </a:p>
          <a:p>
            <a:pPr marL="12700" marR="6985" algn="just">
              <a:lnSpc>
                <a:spcPct val="191600"/>
              </a:lnSpc>
              <a:spcBef>
                <a:spcPts val="10"/>
              </a:spcBef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slip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onto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flat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surface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(of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stainless  </a:t>
            </a:r>
            <a:r>
              <a:rPr sz="2800" dirty="0">
                <a:latin typeface="Arial"/>
                <a:cs typeface="Arial"/>
              </a:rPr>
              <a:t>steel, </a:t>
            </a:r>
            <a:r>
              <a:rPr sz="2800" spc="-5" dirty="0">
                <a:latin typeface="Arial"/>
                <a:cs typeface="Arial"/>
              </a:rPr>
              <a:t>glass, a polymeric film, or  paper);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doctor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blade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spreads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slip  into a thin </a:t>
            </a:r>
            <a:r>
              <a:rPr sz="2800" dirty="0">
                <a:latin typeface="Arial"/>
                <a:cs typeface="Arial"/>
              </a:rPr>
              <a:t>tape </a:t>
            </a:r>
            <a:r>
              <a:rPr sz="2800" spc="-5" dirty="0">
                <a:latin typeface="Arial"/>
                <a:cs typeface="Arial"/>
              </a:rPr>
              <a:t>of uniform thickness,  as   shown   schematically   </a:t>
            </a:r>
            <a:r>
              <a:rPr sz="2800" spc="-10" dirty="0">
                <a:latin typeface="Arial"/>
                <a:cs typeface="Arial"/>
              </a:rPr>
              <a:t>in </a:t>
            </a:r>
            <a:r>
              <a:rPr sz="2800" spc="3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Figure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91800"/>
              </a:lnSpc>
              <a:tabLst>
                <a:tab pos="845819" algn="l"/>
                <a:tab pos="1594485" algn="l"/>
                <a:tab pos="2238375" algn="l"/>
                <a:tab pos="3080385" algn="l"/>
                <a:tab pos="3355340" algn="l"/>
                <a:tab pos="3895090" algn="l"/>
                <a:tab pos="4852035" algn="l"/>
                <a:tab pos="5574665" algn="l"/>
              </a:tabLst>
            </a:pPr>
            <a:r>
              <a:rPr sz="2800" spc="-5" dirty="0">
                <a:latin typeface="Arial"/>
                <a:cs typeface="Arial"/>
              </a:rPr>
              <a:t>1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5" dirty="0">
                <a:latin typeface="Arial"/>
                <a:cs typeface="Arial"/>
              </a:rPr>
              <a:t>.1</a:t>
            </a:r>
            <a:r>
              <a:rPr sz="2800" spc="5" dirty="0">
                <a:latin typeface="Arial"/>
                <a:cs typeface="Arial"/>
              </a:rPr>
              <a:t>8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3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drying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ocess,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vola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ile  s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ip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comp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nts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mo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5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6300" algn="l"/>
                <a:tab pos="2874645" algn="l"/>
                <a:tab pos="3960495" algn="l"/>
                <a:tab pos="5323205" algn="l"/>
                <a:tab pos="5754370" algn="l"/>
              </a:tabLst>
            </a:pPr>
            <a:r>
              <a:rPr sz="2800" spc="-5" dirty="0"/>
              <a:t>e</a:t>
            </a:r>
            <a:r>
              <a:rPr sz="2800" dirty="0"/>
              <a:t>v</a:t>
            </a:r>
            <a:r>
              <a:rPr sz="2800" spc="-5" dirty="0"/>
              <a:t>a</a:t>
            </a:r>
            <a:r>
              <a:rPr sz="2800" dirty="0"/>
              <a:t>p</a:t>
            </a:r>
            <a:r>
              <a:rPr sz="2800" spc="-5" dirty="0"/>
              <a:t>oratio</a:t>
            </a:r>
            <a:r>
              <a:rPr sz="2800" dirty="0"/>
              <a:t>n</a:t>
            </a:r>
            <a:r>
              <a:rPr sz="2800" spc="-5" dirty="0"/>
              <a:t>;</a:t>
            </a:r>
            <a:r>
              <a:rPr sz="2800" dirty="0"/>
              <a:t>	</a:t>
            </a:r>
            <a:r>
              <a:rPr sz="2800" spc="-5" dirty="0"/>
              <a:t>this</a:t>
            </a:r>
            <a:r>
              <a:rPr sz="2800" dirty="0"/>
              <a:t>	</a:t>
            </a:r>
            <a:r>
              <a:rPr sz="2800" spc="-5" dirty="0"/>
              <a:t>g</a:t>
            </a:r>
            <a:r>
              <a:rPr sz="2800" dirty="0"/>
              <a:t>r</a:t>
            </a:r>
            <a:r>
              <a:rPr sz="2800" spc="-5" dirty="0"/>
              <a:t>e</a:t>
            </a:r>
            <a:r>
              <a:rPr sz="2800" dirty="0"/>
              <a:t>e</a:t>
            </a:r>
            <a:r>
              <a:rPr sz="2800" spc="-5" dirty="0"/>
              <a:t>n</a:t>
            </a:r>
            <a:r>
              <a:rPr sz="2800" dirty="0"/>
              <a:t>	</a:t>
            </a:r>
            <a:r>
              <a:rPr sz="2800" spc="-5" dirty="0"/>
              <a:t>pro</a:t>
            </a:r>
            <a:r>
              <a:rPr sz="2800" dirty="0"/>
              <a:t>d</a:t>
            </a:r>
            <a:r>
              <a:rPr sz="2800" spc="-5" dirty="0"/>
              <a:t>u</a:t>
            </a:r>
            <a:r>
              <a:rPr sz="2800" dirty="0"/>
              <a:t>c</a:t>
            </a:r>
            <a:r>
              <a:rPr sz="2800" spc="-5" dirty="0"/>
              <a:t>t</a:t>
            </a:r>
            <a:r>
              <a:rPr sz="2800" dirty="0"/>
              <a:t>	</a:t>
            </a:r>
            <a:r>
              <a:rPr sz="2800" spc="-15" dirty="0"/>
              <a:t>i</a:t>
            </a:r>
            <a:r>
              <a:rPr sz="2800" spc="-5" dirty="0"/>
              <a:t>s</a:t>
            </a:r>
            <a:r>
              <a:rPr sz="2800" dirty="0"/>
              <a:t>	</a:t>
            </a:r>
            <a:r>
              <a:rPr sz="2800" spc="-5" dirty="0"/>
              <a:t>a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102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67730" cy="617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0160" algn="l"/>
                <a:tab pos="2131695" algn="l"/>
                <a:tab pos="2883535" algn="l"/>
                <a:tab pos="3715385" algn="l"/>
                <a:tab pos="4269105" algn="l"/>
                <a:tab pos="4904105" algn="l"/>
                <a:tab pos="5380990" algn="l"/>
              </a:tabLst>
            </a:pPr>
            <a:r>
              <a:rPr sz="2800" spc="-5" dirty="0">
                <a:latin typeface="Arial"/>
                <a:cs typeface="Arial"/>
              </a:rPr>
              <a:t>fl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ble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may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nto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6440"/>
              </a:lnSpc>
              <a:spcBef>
                <a:spcPts val="725"/>
              </a:spcBef>
            </a:pPr>
            <a:r>
              <a:rPr sz="2800" spc="-5" dirty="0">
                <a:latin typeface="Arial"/>
                <a:cs typeface="Arial"/>
              </a:rPr>
              <a:t>which </a:t>
            </a:r>
            <a:r>
              <a:rPr sz="2800" spc="-10" dirty="0">
                <a:latin typeface="Arial"/>
                <a:cs typeface="Arial"/>
              </a:rPr>
              <a:t>holes </a:t>
            </a:r>
            <a:r>
              <a:rPr sz="2800" spc="-5" dirty="0">
                <a:latin typeface="Arial"/>
                <a:cs typeface="Arial"/>
              </a:rPr>
              <a:t>may be punched prior to  a </a:t>
            </a:r>
            <a:r>
              <a:rPr sz="2800" dirty="0">
                <a:latin typeface="Arial"/>
                <a:cs typeface="Arial"/>
              </a:rPr>
              <a:t>firing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operation.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45"/>
              </a:spcBef>
              <a:tabLst>
                <a:tab pos="1163320" algn="l"/>
                <a:tab pos="3361690" algn="l"/>
                <a:tab pos="5046345" algn="l"/>
              </a:tabLst>
            </a:pPr>
            <a:r>
              <a:rPr sz="2800" spc="-5" dirty="0">
                <a:latin typeface="Arial"/>
                <a:cs typeface="Arial"/>
              </a:rPr>
              <a:t>Tape	thic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sses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lly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range</a:t>
            </a:r>
            <a:endParaRPr sz="2800">
              <a:latin typeface="Arial"/>
              <a:cs typeface="Arial"/>
            </a:endParaRPr>
          </a:p>
          <a:p>
            <a:pPr marL="12700" marR="8890">
              <a:lnSpc>
                <a:spcPct val="191800"/>
              </a:lnSpc>
            </a:pPr>
            <a:r>
              <a:rPr sz="2800" spc="-5" dirty="0">
                <a:latin typeface="Arial"/>
                <a:cs typeface="Arial"/>
              </a:rPr>
              <a:t>between 0.1 and 2 mm </a:t>
            </a:r>
            <a:r>
              <a:rPr sz="2800" dirty="0">
                <a:latin typeface="Arial"/>
                <a:cs typeface="Arial"/>
              </a:rPr>
              <a:t>(0.004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0.08  </a:t>
            </a:r>
            <a:r>
              <a:rPr sz="2800" spc="-5" dirty="0">
                <a:latin typeface="Arial"/>
                <a:cs typeface="Arial"/>
              </a:rPr>
              <a:t>in.).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6440"/>
              </a:lnSpc>
              <a:spcBef>
                <a:spcPts val="725"/>
              </a:spcBef>
              <a:tabLst>
                <a:tab pos="1026160" algn="l"/>
                <a:tab pos="2356485" algn="l"/>
                <a:tab pos="2814955" algn="l"/>
                <a:tab pos="4006850" algn="l"/>
                <a:tab pos="4980305" algn="l"/>
                <a:tab pos="5459730" algn="l"/>
              </a:tabLst>
            </a:pPr>
            <a:r>
              <a:rPr sz="2800" spc="-5" dirty="0">
                <a:latin typeface="Arial"/>
                <a:cs typeface="Arial"/>
              </a:rPr>
              <a:t>Tape	cast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wid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used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  production of ceramic substrates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9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are used for integrated circuits and</a:t>
            </a:r>
            <a:r>
              <a:rPr sz="2800" spc="-290" dirty="0"/>
              <a:t> </a:t>
            </a:r>
            <a:r>
              <a:rPr sz="2800" spc="-5" dirty="0"/>
              <a:t>for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103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67730" cy="617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multilayered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capacitors.</a:t>
            </a:r>
            <a:endParaRPr sz="2800">
              <a:latin typeface="Arial"/>
              <a:cs typeface="Arial"/>
            </a:endParaRPr>
          </a:p>
          <a:p>
            <a:pPr marL="12700" marR="6350">
              <a:lnSpc>
                <a:spcPts val="6440"/>
              </a:lnSpc>
              <a:spcBef>
                <a:spcPts val="725"/>
              </a:spcBef>
            </a:pPr>
            <a:r>
              <a:rPr sz="2800" spc="-5" dirty="0">
                <a:latin typeface="Arial"/>
                <a:cs typeface="Arial"/>
              </a:rPr>
              <a:t>Cementation is also considered to be  a ceramic fabrication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process.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45"/>
              </a:spcBef>
              <a:tabLst>
                <a:tab pos="875665" algn="l"/>
                <a:tab pos="2291715" algn="l"/>
                <a:tab pos="3904615" algn="l"/>
                <a:tab pos="5005705" algn="l"/>
              </a:tabLst>
            </a:pPr>
            <a:r>
              <a:rPr sz="2800" spc="-5" dirty="0">
                <a:latin typeface="Arial"/>
                <a:cs typeface="Arial"/>
              </a:rPr>
              <a:t>The	c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mater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when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mixed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with water, forms a paste that, after  being fashioned into a desired shape,  subsequently hardens as a result of  complex </a:t>
            </a:r>
            <a:r>
              <a:rPr sz="2800" dirty="0">
                <a:latin typeface="Arial"/>
                <a:cs typeface="Arial"/>
              </a:rPr>
              <a:t>chemical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reactions.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104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310995"/>
            <a:ext cx="5970905" cy="765429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600" b="1" spc="10" dirty="0">
                <a:latin typeface="Trebuchet MS"/>
                <a:cs typeface="Trebuchet MS"/>
              </a:rPr>
              <a:t>SUMMARY</a:t>
            </a:r>
            <a:endParaRPr sz="2600" dirty="0">
              <a:latin typeface="Trebuchet MS"/>
              <a:cs typeface="Trebuchet MS"/>
            </a:endParaRPr>
          </a:p>
          <a:p>
            <a:pPr marL="12700" marR="3378835">
              <a:lnSpc>
                <a:spcPct val="143900"/>
              </a:lnSpc>
              <a:spcBef>
                <a:spcPts val="130"/>
              </a:spcBef>
            </a:pPr>
            <a:r>
              <a:rPr sz="2600" b="1" spc="-5" dirty="0">
                <a:latin typeface="Arial"/>
                <a:cs typeface="Arial"/>
              </a:rPr>
              <a:t>Glasses  </a:t>
            </a:r>
            <a:r>
              <a:rPr sz="2600" b="1" dirty="0">
                <a:latin typeface="Arial"/>
                <a:cs typeface="Arial"/>
              </a:rPr>
              <a:t>Glas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spc="-10" dirty="0">
                <a:latin typeface="Arial"/>
                <a:cs typeface="Arial"/>
              </a:rPr>
              <a:t>–</a:t>
            </a:r>
            <a:r>
              <a:rPr sz="2600" b="1" dirty="0">
                <a:latin typeface="Arial"/>
                <a:cs typeface="Arial"/>
              </a:rPr>
              <a:t>Ce</a:t>
            </a:r>
            <a:r>
              <a:rPr sz="2600" b="1" spc="-10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amics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600" dirty="0">
                <a:latin typeface="Arial"/>
                <a:cs typeface="Arial"/>
              </a:rPr>
              <a:t>These </a:t>
            </a:r>
            <a:r>
              <a:rPr sz="2600" spc="-5" dirty="0">
                <a:latin typeface="Arial"/>
                <a:cs typeface="Arial"/>
              </a:rPr>
              <a:t>lectures </a:t>
            </a:r>
            <a:r>
              <a:rPr sz="2600" dirty="0">
                <a:latin typeface="Arial"/>
                <a:cs typeface="Arial"/>
              </a:rPr>
              <a:t>began </a:t>
            </a:r>
            <a:r>
              <a:rPr sz="2600" spc="-5" dirty="0">
                <a:latin typeface="Arial"/>
                <a:cs typeface="Arial"/>
              </a:rPr>
              <a:t>by discussing</a:t>
            </a:r>
            <a:r>
              <a:rPr sz="2600" spc="39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endParaRPr sz="2600" dirty="0">
              <a:latin typeface="Arial"/>
              <a:cs typeface="Arial"/>
            </a:endParaRPr>
          </a:p>
          <a:p>
            <a:pPr marL="12700" marR="5080" algn="just">
              <a:lnSpc>
                <a:spcPct val="1916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various </a:t>
            </a:r>
            <a:r>
              <a:rPr sz="2600" spc="-10" dirty="0">
                <a:latin typeface="Arial"/>
                <a:cs typeface="Arial"/>
              </a:rPr>
              <a:t>types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ceramic </a:t>
            </a:r>
            <a:r>
              <a:rPr sz="2600" dirty="0">
                <a:latin typeface="Arial"/>
                <a:cs typeface="Arial"/>
              </a:rPr>
              <a:t>materials. </a:t>
            </a:r>
            <a:r>
              <a:rPr sz="2600" spc="-5" dirty="0">
                <a:latin typeface="Arial"/>
                <a:cs typeface="Arial"/>
              </a:rPr>
              <a:t>The  </a:t>
            </a:r>
            <a:r>
              <a:rPr sz="2600" dirty="0">
                <a:latin typeface="Arial"/>
                <a:cs typeface="Arial"/>
              </a:rPr>
              <a:t>familiar glass materials </a:t>
            </a:r>
            <a:r>
              <a:rPr sz="2600" spc="-5" dirty="0">
                <a:latin typeface="Arial"/>
                <a:cs typeface="Arial"/>
              </a:rPr>
              <a:t>are  noncrystalline silicates </a:t>
            </a:r>
            <a:r>
              <a:rPr sz="2600" dirty="0">
                <a:latin typeface="Arial"/>
                <a:cs typeface="Arial"/>
              </a:rPr>
              <a:t>that </a:t>
            </a:r>
            <a:r>
              <a:rPr sz="2600" spc="-5" dirty="0">
                <a:latin typeface="Arial"/>
                <a:cs typeface="Arial"/>
              </a:rPr>
              <a:t>contain other  oxides; the most </a:t>
            </a:r>
            <a:r>
              <a:rPr sz="2600" dirty="0">
                <a:latin typeface="Arial"/>
                <a:cs typeface="Arial"/>
              </a:rPr>
              <a:t>desirable </a:t>
            </a:r>
            <a:r>
              <a:rPr sz="2600" spc="-5" dirty="0">
                <a:latin typeface="Arial"/>
                <a:cs typeface="Arial"/>
              </a:rPr>
              <a:t>trait </a:t>
            </a:r>
            <a:r>
              <a:rPr sz="2600" dirty="0">
                <a:latin typeface="Arial"/>
                <a:cs typeface="Arial"/>
              </a:rPr>
              <a:t>of these  materials is their optical </a:t>
            </a:r>
            <a:r>
              <a:rPr sz="2600" spc="-5" dirty="0">
                <a:latin typeface="Arial"/>
                <a:cs typeface="Arial"/>
              </a:rPr>
              <a:t>transparency.  Glass–ceramics </a:t>
            </a:r>
            <a:r>
              <a:rPr sz="2600" dirty="0">
                <a:latin typeface="Arial"/>
                <a:cs typeface="Arial"/>
              </a:rPr>
              <a:t>are initially </a:t>
            </a:r>
            <a:r>
              <a:rPr sz="2600" spc="-5" dirty="0">
                <a:latin typeface="Arial"/>
                <a:cs typeface="Arial"/>
              </a:rPr>
              <a:t>fabricated</a:t>
            </a:r>
            <a:r>
              <a:rPr sz="2600" spc="-28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as  </a:t>
            </a:r>
            <a:r>
              <a:rPr sz="2600" dirty="0">
                <a:latin typeface="Arial"/>
                <a:cs typeface="Arial"/>
              </a:rPr>
              <a:t>a glass, </a:t>
            </a:r>
            <a:r>
              <a:rPr sz="2600" spc="-5" dirty="0">
                <a:latin typeface="Arial"/>
                <a:cs typeface="Arial"/>
              </a:rPr>
              <a:t>then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crystallized.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719183-2C20-4481-BC61-15D09715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22472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Clay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Products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105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69000" cy="346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8200" algn="l"/>
                <a:tab pos="1241425" algn="l"/>
                <a:tab pos="1864360" algn="l"/>
                <a:tab pos="3256915" algn="l"/>
                <a:tab pos="5055870" algn="l"/>
                <a:tab pos="5495925" algn="l"/>
              </a:tabLst>
            </a:pPr>
            <a:r>
              <a:rPr sz="2600" dirty="0">
                <a:latin typeface="Arial"/>
                <a:cs typeface="Arial"/>
              </a:rPr>
              <a:t>Clay	is	t</a:t>
            </a:r>
            <a:r>
              <a:rPr sz="2600" spc="-1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	pri</a:t>
            </a:r>
            <a:r>
              <a:rPr sz="2600" spc="-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cip</a:t>
            </a:r>
            <a:r>
              <a:rPr sz="2600" spc="-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	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po</a:t>
            </a:r>
            <a:r>
              <a:rPr sz="2600" spc="-1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	of	t</a:t>
            </a:r>
            <a:r>
              <a:rPr sz="2600" spc="-1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91600"/>
              </a:lnSpc>
              <a:spcBef>
                <a:spcPts val="15"/>
              </a:spcBef>
            </a:pPr>
            <a:r>
              <a:rPr sz="2600" spc="-5" dirty="0">
                <a:latin typeface="Arial"/>
                <a:cs typeface="Arial"/>
              </a:rPr>
              <a:t>whitewares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structural </a:t>
            </a:r>
            <a:r>
              <a:rPr sz="2600" dirty="0">
                <a:latin typeface="Arial"/>
                <a:cs typeface="Arial"/>
              </a:rPr>
              <a:t>clay products.  Other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ingredients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may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added,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such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as  </a:t>
            </a:r>
            <a:r>
              <a:rPr sz="2600" dirty="0">
                <a:latin typeface="Arial"/>
                <a:cs typeface="Arial"/>
              </a:rPr>
              <a:t>feldspar </a:t>
            </a:r>
            <a:r>
              <a:rPr sz="2600" spc="-5" dirty="0">
                <a:latin typeface="Arial"/>
                <a:cs typeface="Arial"/>
              </a:rPr>
              <a:t>and quartz, </a:t>
            </a:r>
            <a:r>
              <a:rPr sz="2600" dirty="0">
                <a:latin typeface="Arial"/>
                <a:cs typeface="Arial"/>
              </a:rPr>
              <a:t>which </a:t>
            </a:r>
            <a:r>
              <a:rPr sz="2600" spc="-5" dirty="0">
                <a:latin typeface="Arial"/>
                <a:cs typeface="Arial"/>
              </a:rPr>
              <a:t>influence </a:t>
            </a:r>
            <a:r>
              <a:rPr sz="2600" dirty="0">
                <a:latin typeface="Arial"/>
                <a:cs typeface="Arial"/>
              </a:rPr>
              <a:t>the  </a:t>
            </a:r>
            <a:r>
              <a:rPr sz="2600" spc="-5" dirty="0">
                <a:latin typeface="Arial"/>
                <a:cs typeface="Arial"/>
              </a:rPr>
              <a:t>changes </a:t>
            </a:r>
            <a:r>
              <a:rPr sz="2600" dirty="0">
                <a:latin typeface="Arial"/>
                <a:cs typeface="Arial"/>
              </a:rPr>
              <a:t>that </a:t>
            </a:r>
            <a:r>
              <a:rPr sz="2600" spc="-5" dirty="0">
                <a:latin typeface="Arial"/>
                <a:cs typeface="Arial"/>
              </a:rPr>
              <a:t>occur during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firing.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438013"/>
            <a:ext cx="3006090" cy="1181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Arial"/>
                <a:cs typeface="Arial"/>
              </a:rPr>
              <a:t>Refractories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41375" algn="l"/>
                <a:tab pos="2440940" algn="l"/>
              </a:tabLst>
            </a:pPr>
            <a:r>
              <a:rPr sz="2600" dirty="0">
                <a:latin typeface="Arial"/>
                <a:cs typeface="Arial"/>
              </a:rPr>
              <a:t>The	ma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erials	that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9636" y="6196964"/>
            <a:ext cx="27324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49300" algn="l"/>
                <a:tab pos="2443480" algn="l"/>
              </a:tabLst>
            </a:pPr>
            <a:r>
              <a:rPr sz="2600" dirty="0">
                <a:latin typeface="Arial"/>
                <a:cs typeface="Arial"/>
              </a:rPr>
              <a:t>are	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loyed	at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956297"/>
            <a:ext cx="5969000" cy="1942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2100" algn="l"/>
                <a:tab pos="3811270" algn="l"/>
                <a:tab pos="4662805" algn="l"/>
                <a:tab pos="5700395" algn="l"/>
              </a:tabLst>
            </a:pPr>
            <a:r>
              <a:rPr sz="2600" dirty="0">
                <a:latin typeface="Arial"/>
                <a:cs typeface="Arial"/>
              </a:rPr>
              <a:t>elevated	temperat</a:t>
            </a:r>
            <a:r>
              <a:rPr sz="2600" spc="-1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res	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	often	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91600"/>
              </a:lnSpc>
              <a:spcBef>
                <a:spcPts val="15"/>
              </a:spcBef>
              <a:tabLst>
                <a:tab pos="1625600" algn="l"/>
                <a:tab pos="2194560" algn="l"/>
                <a:tab pos="3790950" algn="l"/>
                <a:tab pos="4631690" algn="l"/>
                <a:tab pos="5678170" algn="l"/>
              </a:tabLst>
            </a:pPr>
            <a:r>
              <a:rPr sz="2600" spc="-5" dirty="0">
                <a:latin typeface="Arial"/>
                <a:cs typeface="Arial"/>
              </a:rPr>
              <a:t>reactive environments </a:t>
            </a:r>
            <a:r>
              <a:rPr sz="2600" dirty="0">
                <a:latin typeface="Arial"/>
                <a:cs typeface="Arial"/>
              </a:rPr>
              <a:t>are the refractory  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;	on	</a:t>
            </a:r>
            <a:r>
              <a:rPr sz="2600" spc="-1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cc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si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n,	t</a:t>
            </a:r>
            <a:r>
              <a:rPr sz="2600" spc="-1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eir	a</a:t>
            </a:r>
            <a:r>
              <a:rPr sz="2600" spc="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ili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	to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thermally </a:t>
            </a:r>
            <a:r>
              <a:rPr spc="-5" dirty="0"/>
              <a:t>insulate </a:t>
            </a:r>
            <a:r>
              <a:rPr spc="-10" dirty="0"/>
              <a:t>is </a:t>
            </a:r>
            <a:r>
              <a:rPr dirty="0"/>
              <a:t>also </a:t>
            </a:r>
            <a:r>
              <a:rPr spc="-5" dirty="0"/>
              <a:t>utilized. </a:t>
            </a:r>
            <a:r>
              <a:rPr dirty="0"/>
              <a:t>On</a:t>
            </a:r>
            <a:r>
              <a:rPr spc="409" dirty="0"/>
              <a:t> </a:t>
            </a:r>
            <a:r>
              <a:rPr spc="-5" dirty="0"/>
              <a:t>the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106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0905" cy="7258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basis of </a:t>
            </a:r>
            <a:r>
              <a:rPr sz="2600" spc="-5" dirty="0">
                <a:latin typeface="Arial"/>
                <a:cs typeface="Arial"/>
              </a:rPr>
              <a:t>composition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application,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12700" marR="7620">
              <a:lnSpc>
                <a:spcPct val="191600"/>
              </a:lnSpc>
              <a:spcBef>
                <a:spcPts val="15"/>
              </a:spcBef>
            </a:pPr>
            <a:r>
              <a:rPr sz="2600" dirty="0">
                <a:latin typeface="Arial"/>
                <a:cs typeface="Arial"/>
              </a:rPr>
              <a:t>four </a:t>
            </a:r>
            <a:r>
              <a:rPr sz="2600" spc="-5" dirty="0">
                <a:latin typeface="Arial"/>
                <a:cs typeface="Arial"/>
              </a:rPr>
              <a:t>main subdivisions </a:t>
            </a:r>
            <a:r>
              <a:rPr sz="2600" dirty="0">
                <a:latin typeface="Arial"/>
                <a:cs typeface="Arial"/>
              </a:rPr>
              <a:t>are </a:t>
            </a:r>
            <a:r>
              <a:rPr sz="2600" spc="-5" dirty="0">
                <a:latin typeface="Arial"/>
                <a:cs typeface="Arial"/>
              </a:rPr>
              <a:t>fireclay,</a:t>
            </a:r>
            <a:r>
              <a:rPr sz="2600" spc="-2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silica,  </a:t>
            </a:r>
            <a:r>
              <a:rPr sz="2600" dirty="0">
                <a:latin typeface="Arial"/>
                <a:cs typeface="Arial"/>
              </a:rPr>
              <a:t>basic, </a:t>
            </a:r>
            <a:r>
              <a:rPr sz="2600" spc="-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special.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latin typeface="Arial"/>
                <a:cs typeface="Arial"/>
              </a:rPr>
              <a:t>Abrasives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0725" algn="l"/>
              </a:tabLst>
            </a:pPr>
            <a:r>
              <a:rPr sz="2600" dirty="0">
                <a:latin typeface="Arial"/>
                <a:cs typeface="Arial"/>
              </a:rPr>
              <a:t>The	</a:t>
            </a:r>
            <a:r>
              <a:rPr sz="2600" spc="-5" dirty="0">
                <a:latin typeface="Arial"/>
                <a:cs typeface="Arial"/>
              </a:rPr>
              <a:t>abrasive </a:t>
            </a:r>
            <a:r>
              <a:rPr sz="2600" dirty="0">
                <a:latin typeface="Arial"/>
                <a:cs typeface="Arial"/>
              </a:rPr>
              <a:t>ceramics, </a:t>
            </a:r>
            <a:r>
              <a:rPr sz="2600" spc="-5" dirty="0">
                <a:latin typeface="Arial"/>
                <a:cs typeface="Arial"/>
              </a:rPr>
              <a:t>being </a:t>
            </a:r>
            <a:r>
              <a:rPr sz="2600" dirty="0">
                <a:latin typeface="Arial"/>
                <a:cs typeface="Arial"/>
              </a:rPr>
              <a:t>hard </a:t>
            </a:r>
            <a:r>
              <a:rPr sz="2600" spc="6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tough, </a:t>
            </a:r>
            <a:r>
              <a:rPr sz="2600" spc="-5" dirty="0">
                <a:latin typeface="Arial"/>
                <a:cs typeface="Arial"/>
              </a:rPr>
              <a:t>are </a:t>
            </a:r>
            <a:r>
              <a:rPr sz="2600" dirty="0">
                <a:latin typeface="Arial"/>
                <a:cs typeface="Arial"/>
              </a:rPr>
              <a:t>utilized to cut, grind, </a:t>
            </a:r>
            <a:r>
              <a:rPr sz="2600" spc="-5" dirty="0">
                <a:latin typeface="Arial"/>
                <a:cs typeface="Arial"/>
              </a:rPr>
              <a:t>and  polish other softer </a:t>
            </a:r>
            <a:r>
              <a:rPr sz="2600" dirty="0">
                <a:latin typeface="Arial"/>
                <a:cs typeface="Arial"/>
              </a:rPr>
              <a:t>materials. </a:t>
            </a:r>
            <a:r>
              <a:rPr sz="2600" spc="-5" dirty="0">
                <a:latin typeface="Arial"/>
                <a:cs typeface="Arial"/>
              </a:rPr>
              <a:t>Diamond,  </a:t>
            </a:r>
            <a:r>
              <a:rPr sz="2600" dirty="0">
                <a:latin typeface="Arial"/>
                <a:cs typeface="Arial"/>
              </a:rPr>
              <a:t>silicon </a:t>
            </a:r>
            <a:r>
              <a:rPr sz="2600" spc="-5" dirty="0">
                <a:latin typeface="Arial"/>
                <a:cs typeface="Arial"/>
              </a:rPr>
              <a:t>carbide, tungsten </a:t>
            </a:r>
            <a:r>
              <a:rPr sz="2600" dirty="0">
                <a:latin typeface="Arial"/>
                <a:cs typeface="Arial"/>
              </a:rPr>
              <a:t>carbide,  </a:t>
            </a:r>
            <a:r>
              <a:rPr sz="2600" spc="-5" dirty="0">
                <a:latin typeface="Arial"/>
                <a:cs typeface="Arial"/>
              </a:rPr>
              <a:t>corundum, </a:t>
            </a:r>
            <a:r>
              <a:rPr sz="2600" dirty="0">
                <a:latin typeface="Arial"/>
                <a:cs typeface="Arial"/>
              </a:rPr>
              <a:t>and silica </a:t>
            </a:r>
            <a:r>
              <a:rPr sz="2600" spc="-5" dirty="0">
                <a:latin typeface="Arial"/>
                <a:cs typeface="Arial"/>
              </a:rPr>
              <a:t>sand are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most  </a:t>
            </a:r>
            <a:r>
              <a:rPr sz="2600" dirty="0">
                <a:latin typeface="Arial"/>
                <a:cs typeface="Arial"/>
              </a:rPr>
              <a:t>common</a:t>
            </a:r>
            <a:r>
              <a:rPr sz="2600" spc="3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examples.</a:t>
            </a:r>
            <a:r>
              <a:rPr sz="2600" spc="3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3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abrasives</a:t>
            </a:r>
            <a:r>
              <a:rPr sz="2600" spc="3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709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 employed </a:t>
            </a:r>
            <a:r>
              <a:rPr spc="-10" dirty="0"/>
              <a:t>in </a:t>
            </a:r>
            <a:r>
              <a:rPr spc="-5" dirty="0"/>
              <a:t>the form </a:t>
            </a:r>
            <a:r>
              <a:rPr dirty="0"/>
              <a:t>of loose</a:t>
            </a:r>
            <a:r>
              <a:rPr spc="505" dirty="0"/>
              <a:t> </a:t>
            </a:r>
            <a:r>
              <a:rPr dirty="0"/>
              <a:t>grains,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107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1540" cy="7258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bonded</a:t>
            </a:r>
            <a:r>
              <a:rPr sz="2600" spc="20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1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</a:t>
            </a:r>
            <a:r>
              <a:rPr sz="2600" spc="19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abrasive</a:t>
            </a:r>
            <a:r>
              <a:rPr sz="2600" spc="2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wheel,</a:t>
            </a:r>
            <a:r>
              <a:rPr sz="2600" spc="1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204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coated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on </a:t>
            </a:r>
            <a:r>
              <a:rPr sz="2600" spc="-5" dirty="0">
                <a:latin typeface="Arial"/>
                <a:cs typeface="Arial"/>
              </a:rPr>
              <a:t>paper </a:t>
            </a:r>
            <a:r>
              <a:rPr sz="2600" dirty="0">
                <a:latin typeface="Arial"/>
                <a:cs typeface="Arial"/>
              </a:rPr>
              <a:t>or a</a:t>
            </a:r>
            <a:r>
              <a:rPr sz="2600" spc="-5" dirty="0">
                <a:latin typeface="Arial"/>
                <a:cs typeface="Arial"/>
              </a:rPr>
              <a:t> fabric.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latin typeface="Arial"/>
                <a:cs typeface="Arial"/>
              </a:rPr>
              <a:t>Cements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5980"/>
              </a:lnSpc>
              <a:spcBef>
                <a:spcPts val="670"/>
              </a:spcBef>
              <a:tabLst>
                <a:tab pos="1219200" algn="l"/>
                <a:tab pos="2442845" algn="l"/>
                <a:tab pos="3371850" algn="l"/>
                <a:tab pos="4613275" algn="l"/>
              </a:tabLst>
            </a:pPr>
            <a:r>
              <a:rPr sz="2600" dirty="0">
                <a:latin typeface="Arial"/>
                <a:cs typeface="Arial"/>
              </a:rPr>
              <a:t>When	m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xed	with	w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ter,	inorgan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  cements</a:t>
            </a:r>
            <a:r>
              <a:rPr sz="2600" spc="19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form</a:t>
            </a:r>
            <a:r>
              <a:rPr sz="2600" spc="2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8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paste</a:t>
            </a:r>
            <a:r>
              <a:rPr sz="2600" spc="1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1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1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capable</a:t>
            </a:r>
            <a:r>
              <a:rPr sz="2600" spc="1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  <a:p>
            <a:pPr marL="12700" marR="6985">
              <a:lnSpc>
                <a:spcPts val="5980"/>
              </a:lnSpc>
              <a:spcBef>
                <a:spcPts val="10"/>
              </a:spcBef>
              <a:tabLst>
                <a:tab pos="1979295" algn="l"/>
                <a:tab pos="3155315" algn="l"/>
                <a:tab pos="3653154" algn="l"/>
                <a:tab pos="5328920" algn="l"/>
                <a:tab pos="5770880" algn="l"/>
              </a:tabLst>
            </a:pPr>
            <a:r>
              <a:rPr sz="2600" dirty="0">
                <a:latin typeface="Arial"/>
                <a:cs typeface="Arial"/>
              </a:rPr>
              <a:t>assuming just about any </a:t>
            </a:r>
            <a:r>
              <a:rPr sz="2600" spc="-5" dirty="0">
                <a:latin typeface="Arial"/>
                <a:cs typeface="Arial"/>
              </a:rPr>
              <a:t>desired </a:t>
            </a:r>
            <a:r>
              <a:rPr sz="2600" dirty="0">
                <a:latin typeface="Arial"/>
                <a:cs typeface="Arial"/>
              </a:rPr>
              <a:t>shape.  Subse</a:t>
            </a:r>
            <a:r>
              <a:rPr sz="2600" spc="-15" dirty="0">
                <a:latin typeface="Arial"/>
                <a:cs typeface="Arial"/>
              </a:rPr>
              <a:t>q</a:t>
            </a:r>
            <a:r>
              <a:rPr sz="2600" dirty="0">
                <a:latin typeface="Arial"/>
                <a:cs typeface="Arial"/>
              </a:rPr>
              <a:t>uent	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	or	h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rdening	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	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2600" dirty="0">
                <a:latin typeface="Arial"/>
                <a:cs typeface="Arial"/>
              </a:rPr>
              <a:t>result of chemical </a:t>
            </a:r>
            <a:r>
              <a:rPr sz="2600" spc="-5" dirty="0">
                <a:latin typeface="Arial"/>
                <a:cs typeface="Arial"/>
              </a:rPr>
              <a:t>reactions involving</a:t>
            </a:r>
            <a:r>
              <a:rPr sz="2600" spc="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12700" marR="7620">
              <a:lnSpc>
                <a:spcPct val="191600"/>
              </a:lnSpc>
              <a:spcBef>
                <a:spcPts val="10"/>
              </a:spcBef>
              <a:tabLst>
                <a:tab pos="1369695" algn="l"/>
                <a:tab pos="2874010" algn="l"/>
                <a:tab pos="3698875" algn="l"/>
                <a:tab pos="4945380" algn="l"/>
                <a:tab pos="5495290" algn="l"/>
              </a:tabLst>
            </a:pPr>
            <a:r>
              <a:rPr sz="2600" dirty="0">
                <a:latin typeface="Arial"/>
                <a:cs typeface="Arial"/>
              </a:rPr>
              <a:t>cement	</a:t>
            </a:r>
            <a:r>
              <a:rPr sz="2600" spc="-1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articl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	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	</a:t>
            </a:r>
            <a:r>
              <a:rPr sz="2600" spc="-1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ccu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s	at	the  ambient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temperature.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715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 </a:t>
            </a:r>
            <a:r>
              <a:rPr spc="-5" dirty="0"/>
              <a:t>hydraulic cements, </a:t>
            </a:r>
            <a:r>
              <a:rPr dirty="0"/>
              <a:t>of </a:t>
            </a:r>
            <a:r>
              <a:rPr spc="-5" dirty="0"/>
              <a:t>which</a:t>
            </a:r>
            <a:r>
              <a:rPr spc="-130" dirty="0"/>
              <a:t> </a:t>
            </a:r>
            <a:r>
              <a:rPr spc="-5" dirty="0"/>
              <a:t>Portland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108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0905" cy="7258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1765" algn="l"/>
                <a:tab pos="1986914" algn="l"/>
                <a:tab pos="2771140" algn="l"/>
                <a:tab pos="3811270" algn="l"/>
                <a:tab pos="5496560" algn="l"/>
              </a:tabLst>
            </a:pPr>
            <a:r>
              <a:rPr sz="2600" dirty="0">
                <a:latin typeface="Arial"/>
                <a:cs typeface="Arial"/>
              </a:rPr>
              <a:t>cement	is	the	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	co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mo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,	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chemical </a:t>
            </a:r>
            <a:r>
              <a:rPr sz="2600" spc="-5" dirty="0">
                <a:latin typeface="Arial"/>
                <a:cs typeface="Arial"/>
              </a:rPr>
              <a:t>reaction </a:t>
            </a:r>
            <a:r>
              <a:rPr sz="2600" spc="-10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one of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hydration.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latin typeface="Arial"/>
                <a:cs typeface="Arial"/>
              </a:rPr>
              <a:t>Advanced Ceramics</a:t>
            </a:r>
            <a:endParaRPr sz="2600">
              <a:latin typeface="Arial"/>
              <a:cs typeface="Arial"/>
            </a:endParaRPr>
          </a:p>
          <a:p>
            <a:pPr marL="12700" marR="6985">
              <a:lnSpc>
                <a:spcPts val="5980"/>
              </a:lnSpc>
              <a:spcBef>
                <a:spcPts val="670"/>
              </a:spcBef>
              <a:tabLst>
                <a:tab pos="790575" algn="l"/>
                <a:tab pos="1474470" algn="l"/>
                <a:tab pos="2949575" algn="l"/>
                <a:tab pos="3451860" algn="l"/>
                <a:tab pos="4523105" algn="l"/>
              </a:tabLst>
            </a:pPr>
            <a:r>
              <a:rPr sz="2600" dirty="0">
                <a:latin typeface="Arial"/>
                <a:cs typeface="Arial"/>
              </a:rPr>
              <a:t>Many of </a:t>
            </a:r>
            <a:r>
              <a:rPr sz="2600" spc="-5" dirty="0">
                <a:latin typeface="Arial"/>
                <a:cs typeface="Arial"/>
              </a:rPr>
              <a:t>our </a:t>
            </a:r>
            <a:r>
              <a:rPr sz="2600" dirty="0">
                <a:latin typeface="Arial"/>
                <a:cs typeface="Arial"/>
              </a:rPr>
              <a:t>modern technologies </a:t>
            </a:r>
            <a:r>
              <a:rPr sz="2600" spc="-5" dirty="0">
                <a:latin typeface="Arial"/>
                <a:cs typeface="Arial"/>
              </a:rPr>
              <a:t>utilize 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	will	continue	to	utilize	advanc</a:t>
            </a:r>
            <a:r>
              <a:rPr sz="2600" spc="-2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5980"/>
              </a:lnSpc>
              <a:spcBef>
                <a:spcPts val="10"/>
              </a:spcBef>
              <a:tabLst>
                <a:tab pos="1698625" algn="l"/>
                <a:tab pos="2470150" algn="l"/>
                <a:tab pos="3313429" algn="l"/>
                <a:tab pos="3954779" algn="l"/>
                <a:tab pos="4560570" algn="l"/>
                <a:tab pos="4963160" algn="l"/>
              </a:tabLst>
            </a:pP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cs	b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ca</a:t>
            </a:r>
            <a:r>
              <a:rPr sz="2600" spc="-1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se	of	their	u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5" dirty="0">
                <a:latin typeface="Arial"/>
                <a:cs typeface="Arial"/>
              </a:rPr>
              <a:t>q</a:t>
            </a:r>
            <a:r>
              <a:rPr sz="2600" spc="-10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e  mechan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cal,	chem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l,		electr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l,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  <a:tabLst>
                <a:tab pos="1689735" algn="l"/>
                <a:tab pos="2489200" algn="l"/>
                <a:tab pos="3690620" algn="l"/>
                <a:tab pos="5404485" algn="l"/>
              </a:tabLst>
            </a:pPr>
            <a:r>
              <a:rPr sz="2600" dirty="0">
                <a:latin typeface="Arial"/>
                <a:cs typeface="Arial"/>
              </a:rPr>
              <a:t>magnet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c,	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	o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ic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	p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opert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es	and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91600"/>
              </a:lnSpc>
              <a:spcBef>
                <a:spcPts val="10"/>
              </a:spcBef>
              <a:tabLst>
                <a:tab pos="1504315" algn="l"/>
                <a:tab pos="1877695" algn="l"/>
                <a:tab pos="3469640" algn="l"/>
                <a:tab pos="3822700" algn="l"/>
                <a:tab pos="4671060" algn="l"/>
                <a:tab pos="5242560" algn="l"/>
              </a:tabLst>
            </a:pPr>
            <a:r>
              <a:rPr sz="2600" dirty="0">
                <a:latin typeface="Arial"/>
                <a:cs typeface="Arial"/>
              </a:rPr>
              <a:t>property	combinat</a:t>
            </a:r>
            <a:r>
              <a:rPr sz="2600" spc="-2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.	The	following  advanced		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mic	mater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als	</a:t>
            </a:r>
            <a:r>
              <a:rPr sz="2600" spc="-1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709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discussed briefly: piezoelectric</a:t>
            </a:r>
            <a:r>
              <a:rPr spc="-265" dirty="0"/>
              <a:t> </a:t>
            </a:r>
            <a:r>
              <a:rPr dirty="0"/>
              <a:t>ceramics,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109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1540" cy="7258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6625" algn="l"/>
              </a:tabLst>
            </a:pPr>
            <a:r>
              <a:rPr sz="2600" dirty="0">
                <a:latin typeface="Arial"/>
                <a:cs typeface="Arial"/>
              </a:rPr>
              <a:t>microel</a:t>
            </a:r>
            <a:r>
              <a:rPr sz="2600" spc="-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romechan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	sys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ems</a:t>
            </a:r>
            <a:endParaRPr sz="2600">
              <a:latin typeface="Arial"/>
              <a:cs typeface="Arial"/>
            </a:endParaRPr>
          </a:p>
          <a:p>
            <a:pPr marL="12700" marR="8255">
              <a:lnSpc>
                <a:spcPct val="191600"/>
              </a:lnSpc>
              <a:spcBef>
                <a:spcPts val="15"/>
              </a:spcBef>
              <a:tabLst>
                <a:tab pos="1809750" algn="l"/>
                <a:tab pos="2524125" algn="l"/>
                <a:tab pos="4321810" algn="l"/>
                <a:tab pos="4762500" algn="l"/>
              </a:tabLst>
            </a:pPr>
            <a:r>
              <a:rPr sz="2600" dirty="0">
                <a:latin typeface="Arial"/>
                <a:cs typeface="Arial"/>
              </a:rPr>
              <a:t>(MEMS), and </a:t>
            </a:r>
            <a:r>
              <a:rPr sz="2600" spc="-5" dirty="0">
                <a:latin typeface="Arial"/>
                <a:cs typeface="Arial"/>
              </a:rPr>
              <a:t>ceramic </a:t>
            </a:r>
            <a:r>
              <a:rPr sz="2600" dirty="0">
                <a:latin typeface="Arial"/>
                <a:cs typeface="Arial"/>
              </a:rPr>
              <a:t>ball </a:t>
            </a:r>
            <a:r>
              <a:rPr sz="2600" spc="-5" dirty="0">
                <a:latin typeface="Arial"/>
                <a:cs typeface="Arial"/>
              </a:rPr>
              <a:t>bearings.  </a:t>
            </a:r>
            <a:r>
              <a:rPr sz="2600" dirty="0">
                <a:latin typeface="Arial"/>
                <a:cs typeface="Arial"/>
              </a:rPr>
              <a:t>Fabricat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	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	Processing	of	Gl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ss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  and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Glass–Ceramics.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The next major </a:t>
            </a:r>
            <a:r>
              <a:rPr sz="2600" spc="-5" dirty="0">
                <a:latin typeface="Arial"/>
                <a:cs typeface="Arial"/>
              </a:rPr>
              <a:t>section </a:t>
            </a:r>
            <a:r>
              <a:rPr sz="2600" dirty="0">
                <a:latin typeface="Arial"/>
                <a:cs typeface="Arial"/>
              </a:rPr>
              <a:t>of these</a:t>
            </a:r>
            <a:r>
              <a:rPr sz="2600" spc="6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lectures</a:t>
            </a:r>
            <a:endParaRPr sz="2600">
              <a:latin typeface="Arial"/>
              <a:cs typeface="Arial"/>
            </a:endParaRPr>
          </a:p>
          <a:p>
            <a:pPr marL="12700" marR="5715" algn="just">
              <a:lnSpc>
                <a:spcPct val="1917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discussed the principal </a:t>
            </a:r>
            <a:r>
              <a:rPr sz="2600" spc="-5" dirty="0">
                <a:latin typeface="Arial"/>
                <a:cs typeface="Arial"/>
              </a:rPr>
              <a:t>techniques used  </a:t>
            </a:r>
            <a:r>
              <a:rPr sz="2600" dirty="0">
                <a:latin typeface="Arial"/>
                <a:cs typeface="Arial"/>
              </a:rPr>
              <a:t>for the fabrication of </a:t>
            </a:r>
            <a:r>
              <a:rPr sz="2600" spc="-5" dirty="0">
                <a:latin typeface="Arial"/>
                <a:cs typeface="Arial"/>
              </a:rPr>
              <a:t>ceramic </a:t>
            </a:r>
            <a:r>
              <a:rPr sz="2600" dirty="0">
                <a:latin typeface="Arial"/>
                <a:cs typeface="Arial"/>
              </a:rPr>
              <a:t>materials.  Since </a:t>
            </a:r>
            <a:r>
              <a:rPr sz="2600" spc="-5" dirty="0">
                <a:latin typeface="Arial"/>
                <a:cs typeface="Arial"/>
              </a:rPr>
              <a:t>glasses </a:t>
            </a:r>
            <a:r>
              <a:rPr sz="2600" dirty="0">
                <a:latin typeface="Arial"/>
                <a:cs typeface="Arial"/>
              </a:rPr>
              <a:t>are formed at elevated  temperatures, the </a:t>
            </a:r>
            <a:r>
              <a:rPr sz="2600" spc="-5" dirty="0">
                <a:latin typeface="Arial"/>
                <a:cs typeface="Arial"/>
              </a:rPr>
              <a:t>temperature–viscosity  </a:t>
            </a:r>
            <a:r>
              <a:rPr sz="2600" dirty="0">
                <a:latin typeface="Arial"/>
                <a:cs typeface="Arial"/>
              </a:rPr>
              <a:t>behavior  </a:t>
            </a:r>
            <a:r>
              <a:rPr sz="2600" spc="-10" dirty="0">
                <a:latin typeface="Arial"/>
                <a:cs typeface="Arial"/>
              </a:rPr>
              <a:t>is  </a:t>
            </a:r>
            <a:r>
              <a:rPr sz="2600" spc="-5" dirty="0">
                <a:latin typeface="Arial"/>
                <a:cs typeface="Arial"/>
              </a:rPr>
              <a:t>an  important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consideration.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5967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depends on its composition. There</a:t>
            </a:r>
            <a:r>
              <a:rPr sz="2800" spc="-3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are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80717"/>
            <a:ext cx="5966460" cy="207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7620" algn="l"/>
                <a:tab pos="3639185" algn="l"/>
                <a:tab pos="4110990" algn="l"/>
              </a:tabLst>
            </a:pPr>
            <a:r>
              <a:rPr sz="2800" spc="-5" dirty="0">
                <a:latin typeface="Georgia"/>
                <a:cs typeface="Georgia"/>
              </a:rPr>
              <a:t>several	classifications	of	</a:t>
            </a:r>
            <a:r>
              <a:rPr sz="2800" spc="-10" dirty="0">
                <a:latin typeface="Georgia"/>
                <a:cs typeface="Georgia"/>
              </a:rPr>
              <a:t>commercial</a:t>
            </a:r>
            <a:endParaRPr sz="2800">
              <a:latin typeface="Georgia"/>
              <a:cs typeface="Georgia"/>
            </a:endParaRPr>
          </a:p>
          <a:p>
            <a:pPr marL="12700" marR="5080">
              <a:lnSpc>
                <a:spcPts val="6420"/>
              </a:lnSpc>
              <a:spcBef>
                <a:spcPts val="665"/>
              </a:spcBef>
              <a:tabLst>
                <a:tab pos="2071370" algn="l"/>
                <a:tab pos="3861435" algn="l"/>
                <a:tab pos="4427855" algn="l"/>
                <a:tab pos="5178425" algn="l"/>
              </a:tabLst>
            </a:pPr>
            <a:r>
              <a:rPr sz="2800" spc="-5" dirty="0">
                <a:latin typeface="Georgia"/>
                <a:cs typeface="Georgia"/>
              </a:rPr>
              <a:t>refr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tor</a:t>
            </a:r>
            <a:r>
              <a:rPr sz="2800" spc="5" dirty="0">
                <a:latin typeface="Georgia"/>
                <a:cs typeface="Georgia"/>
              </a:rPr>
              <a:t>i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acco</a:t>
            </a:r>
            <a:r>
              <a:rPr sz="2800" spc="20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din</a:t>
            </a:r>
            <a:r>
              <a:rPr sz="2800" spc="-5" dirty="0">
                <a:latin typeface="Georgia"/>
                <a:cs typeface="Georgia"/>
              </a:rPr>
              <a:t>g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o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th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t</a:t>
            </a:r>
            <a:r>
              <a:rPr sz="2800" spc="5" dirty="0">
                <a:latin typeface="Georgia"/>
                <a:cs typeface="Georgia"/>
              </a:rPr>
              <a:t>a</a:t>
            </a:r>
            <a:r>
              <a:rPr sz="2800" spc="-10" dirty="0">
                <a:latin typeface="Georgia"/>
                <a:cs typeface="Georgia"/>
              </a:rPr>
              <a:t>ble  </a:t>
            </a:r>
            <a:r>
              <a:rPr sz="2800" spc="-5" dirty="0">
                <a:latin typeface="Georgia"/>
                <a:cs typeface="Georgia"/>
              </a:rPr>
              <a:t>below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629735"/>
            <a:ext cx="5965825" cy="197040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1295"/>
              </a:spcBef>
              <a:buFont typeface="Symbol"/>
              <a:buChar char=""/>
              <a:tabLst>
                <a:tab pos="469900" algn="l"/>
              </a:tabLst>
            </a:pPr>
            <a:r>
              <a:rPr sz="2600" b="1" spc="70" dirty="0">
                <a:latin typeface="Trebuchet MS"/>
                <a:cs typeface="Trebuchet MS"/>
              </a:rPr>
              <a:t>ABRASIVES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  <a:tabLst>
                <a:tab pos="1537335" algn="l"/>
                <a:tab pos="3085465" algn="l"/>
                <a:tab pos="3736975" algn="l"/>
                <a:tab pos="4629150" algn="l"/>
                <a:tab pos="5099685" algn="l"/>
              </a:tabLst>
            </a:pPr>
            <a:r>
              <a:rPr sz="2800" spc="-5" dirty="0">
                <a:latin typeface="Georgia"/>
                <a:cs typeface="Georgia"/>
              </a:rPr>
              <a:t>Abr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5" dirty="0">
                <a:latin typeface="Georgia"/>
                <a:cs typeface="Georgia"/>
              </a:rPr>
              <a:t>s</a:t>
            </a:r>
            <a:r>
              <a:rPr sz="2800" spc="-5" dirty="0">
                <a:latin typeface="Georgia"/>
                <a:cs typeface="Georgia"/>
              </a:rPr>
              <a:t>ive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cer</a:t>
            </a:r>
            <a:r>
              <a:rPr sz="2800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mics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spc="-20" dirty="0">
                <a:latin typeface="Georgia"/>
                <a:cs typeface="Georgia"/>
              </a:rPr>
              <a:t>r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us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o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w</a:t>
            </a:r>
            <a:r>
              <a:rPr sz="2800" spc="-5" dirty="0">
                <a:latin typeface="Georgia"/>
                <a:cs typeface="Georgia"/>
              </a:rPr>
              <a:t>ea</a:t>
            </a:r>
            <a:r>
              <a:rPr sz="2800" spc="-20" dirty="0">
                <a:latin typeface="Georgia"/>
                <a:cs typeface="Georgia"/>
              </a:rPr>
              <a:t>r</a:t>
            </a:r>
            <a:r>
              <a:rPr sz="2800" spc="-5" dirty="0">
                <a:latin typeface="Georgia"/>
                <a:cs typeface="Georgia"/>
              </a:rPr>
              <a:t>,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76655" algn="l"/>
                <a:tab pos="1739264" algn="l"/>
                <a:tab pos="2452370" algn="l"/>
                <a:tab pos="3473450" algn="l"/>
                <a:tab pos="4538345" algn="l"/>
              </a:tabLst>
            </a:pPr>
            <a:r>
              <a:rPr sz="2800" spc="-10" dirty="0">
                <a:latin typeface="Georgia"/>
                <a:cs typeface="Georgia"/>
              </a:rPr>
              <a:t>grind,	</a:t>
            </a:r>
            <a:r>
              <a:rPr sz="2800" spc="-5" dirty="0">
                <a:latin typeface="Georgia"/>
                <a:cs typeface="Georgia"/>
              </a:rPr>
              <a:t>or	</a:t>
            </a:r>
            <a:r>
              <a:rPr sz="2800" spc="-10" dirty="0">
                <a:latin typeface="Georgia"/>
                <a:cs typeface="Georgia"/>
              </a:rPr>
              <a:t>cut	</a:t>
            </a:r>
            <a:r>
              <a:rPr sz="2800" spc="-5" dirty="0">
                <a:latin typeface="Georgia"/>
                <a:cs typeface="Georgia"/>
              </a:rPr>
              <a:t>away	other	material,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2424" y="4324401"/>
            <a:ext cx="5872146" cy="197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0275" y="4173346"/>
            <a:ext cx="5949950" cy="2187575"/>
          </a:xfrm>
          <a:custGeom>
            <a:avLst/>
            <a:gdLst/>
            <a:ahLst/>
            <a:cxnLst/>
            <a:rect l="l" t="t" r="r" b="b"/>
            <a:pathLst>
              <a:path w="5949950" h="2187575">
                <a:moveTo>
                  <a:pt x="0" y="2187575"/>
                </a:moveTo>
                <a:lnTo>
                  <a:pt x="5949950" y="2187575"/>
                </a:lnTo>
                <a:lnTo>
                  <a:pt x="5949950" y="0"/>
                </a:lnTo>
                <a:lnTo>
                  <a:pt x="0" y="0"/>
                </a:lnTo>
                <a:lnTo>
                  <a:pt x="0" y="2187575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696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9060" algn="l"/>
                <a:tab pos="2799080" algn="l"/>
                <a:tab pos="4430395" algn="l"/>
              </a:tabLst>
            </a:pPr>
            <a:r>
              <a:rPr dirty="0"/>
              <a:t>Melting,	w</a:t>
            </a:r>
            <a:r>
              <a:rPr spc="5" dirty="0"/>
              <a:t>o</a:t>
            </a:r>
            <a:r>
              <a:rPr spc="-20" dirty="0"/>
              <a:t>r</a:t>
            </a:r>
            <a:r>
              <a:rPr dirty="0"/>
              <a:t>ki</a:t>
            </a:r>
            <a:r>
              <a:rPr spc="5" dirty="0"/>
              <a:t>n</a:t>
            </a:r>
            <a:r>
              <a:rPr dirty="0"/>
              <a:t>g,	s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te</a:t>
            </a:r>
            <a:r>
              <a:rPr dirty="0"/>
              <a:t>ning,	a</a:t>
            </a:r>
            <a:r>
              <a:rPr spc="5" dirty="0"/>
              <a:t>n</a:t>
            </a:r>
            <a:r>
              <a:rPr dirty="0"/>
              <a:t>neali</a:t>
            </a:r>
            <a:r>
              <a:rPr spc="-15" dirty="0"/>
              <a:t>n</a:t>
            </a:r>
            <a:r>
              <a:rPr dirty="0"/>
              <a:t>g,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110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1540" cy="7258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strain points </a:t>
            </a:r>
            <a:r>
              <a:rPr sz="2600" dirty="0">
                <a:latin typeface="Arial"/>
                <a:cs typeface="Arial"/>
              </a:rPr>
              <a:t>represent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temperatures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91700"/>
              </a:lnSpc>
              <a:spcBef>
                <a:spcPts val="10"/>
              </a:spcBef>
              <a:tabLst>
                <a:tab pos="842644" algn="l"/>
                <a:tab pos="1270635" algn="l"/>
                <a:tab pos="1438275" algn="l"/>
                <a:tab pos="1515745" algn="l"/>
                <a:tab pos="1831339" algn="l"/>
                <a:tab pos="2019300" algn="l"/>
                <a:tab pos="2524760" algn="l"/>
                <a:tab pos="2689225" algn="l"/>
                <a:tab pos="2776220" algn="l"/>
                <a:tab pos="2900680" algn="l"/>
                <a:tab pos="3115310" algn="l"/>
                <a:tab pos="3275965" algn="l"/>
                <a:tab pos="3297554" algn="l"/>
                <a:tab pos="3328670" algn="l"/>
                <a:tab pos="3435350" algn="l"/>
                <a:tab pos="3602990" algn="l"/>
                <a:tab pos="3670300" algn="l"/>
                <a:tab pos="4478020" algn="l"/>
                <a:tab pos="4525010" algn="l"/>
                <a:tab pos="4622165" algn="l"/>
                <a:tab pos="4709160" algn="l"/>
                <a:tab pos="5018405" algn="l"/>
                <a:tab pos="5163185" algn="l"/>
                <a:tab pos="5407025" algn="l"/>
                <a:tab pos="5715635" algn="l"/>
              </a:tabLst>
            </a:pPr>
            <a:r>
              <a:rPr sz="2600" dirty="0">
                <a:latin typeface="Arial"/>
                <a:cs typeface="Arial"/>
              </a:rPr>
              <a:t>that	cor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espond			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				sp</a:t>
            </a:r>
            <a:r>
              <a:rPr sz="2600" spc="-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cific				v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sco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  v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15" dirty="0">
                <a:latin typeface="Arial"/>
                <a:cs typeface="Arial"/>
              </a:rPr>
              <a:t>u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s.	</a:t>
            </a:r>
            <a:r>
              <a:rPr sz="2600" spc="-10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edge	of		these			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	is  imp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rt</a:t>
            </a:r>
            <a:r>
              <a:rPr sz="2600" spc="-2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nt			in	</a:t>
            </a:r>
            <a:r>
              <a:rPr sz="2600" spc="-6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					fabricat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on			</a:t>
            </a:r>
            <a:r>
              <a:rPr sz="2600" spc="-10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  proc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		of		</a:t>
            </a:r>
            <a:r>
              <a:rPr sz="2600" spc="-6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				glass	of		given  composition. Four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dirty="0">
                <a:latin typeface="Arial"/>
                <a:cs typeface="Arial"/>
              </a:rPr>
              <a:t>the more common  </a:t>
            </a:r>
            <a:r>
              <a:rPr sz="2600" spc="-5" dirty="0">
                <a:latin typeface="Arial"/>
                <a:cs typeface="Arial"/>
              </a:rPr>
              <a:t>glass-forming			techniques—pressing,  </a:t>
            </a:r>
            <a:r>
              <a:rPr sz="2600" dirty="0">
                <a:latin typeface="Arial"/>
                <a:cs typeface="Arial"/>
              </a:rPr>
              <a:t>blo</a:t>
            </a:r>
            <a:r>
              <a:rPr sz="2600" spc="5" dirty="0">
                <a:latin typeface="Arial"/>
                <a:cs typeface="Arial"/>
              </a:rPr>
              <a:t>w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,		dra</a:t>
            </a:r>
            <a:r>
              <a:rPr sz="2600" spc="5" dirty="0">
                <a:latin typeface="Arial"/>
                <a:cs typeface="Arial"/>
              </a:rPr>
              <a:t>w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,			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		f</a:t>
            </a:r>
            <a:r>
              <a:rPr sz="2600" spc="-2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		forming—  were discussed </a:t>
            </a:r>
            <a:r>
              <a:rPr sz="2600" spc="-5" dirty="0">
                <a:latin typeface="Arial"/>
                <a:cs typeface="Arial"/>
              </a:rPr>
              <a:t>briefly. </a:t>
            </a:r>
            <a:r>
              <a:rPr sz="2600" dirty="0">
                <a:latin typeface="Arial"/>
                <a:cs typeface="Arial"/>
              </a:rPr>
              <a:t>After </a:t>
            </a:r>
            <a:r>
              <a:rPr sz="2600" spc="-5" dirty="0">
                <a:latin typeface="Arial"/>
                <a:cs typeface="Arial"/>
              </a:rPr>
              <a:t>fabrication,  </a:t>
            </a:r>
            <a:r>
              <a:rPr sz="2600" dirty="0">
                <a:latin typeface="Arial"/>
                <a:cs typeface="Arial"/>
              </a:rPr>
              <a:t>glasses			may	be			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		and/or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715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2139" algn="l"/>
                <a:tab pos="2633980" algn="l"/>
                <a:tab pos="4285615" algn="l"/>
              </a:tabLst>
            </a:pPr>
            <a:r>
              <a:rPr dirty="0"/>
              <a:t>temper</a:t>
            </a:r>
            <a:r>
              <a:rPr spc="-15" dirty="0"/>
              <a:t>e</a:t>
            </a:r>
            <a:r>
              <a:rPr dirty="0"/>
              <a:t>d	to	</a:t>
            </a:r>
            <a:r>
              <a:rPr spc="5" dirty="0"/>
              <a:t>i</a:t>
            </a:r>
            <a:r>
              <a:rPr dirty="0"/>
              <a:t>mprove	mechanical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111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1540" cy="649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characteristics.</a:t>
            </a:r>
            <a:endParaRPr sz="2600">
              <a:latin typeface="Arial"/>
              <a:cs typeface="Arial"/>
            </a:endParaRPr>
          </a:p>
          <a:p>
            <a:pPr marL="12700" marR="8255">
              <a:lnSpc>
                <a:spcPct val="191600"/>
              </a:lnSpc>
              <a:spcBef>
                <a:spcPts val="15"/>
              </a:spcBef>
              <a:tabLst>
                <a:tab pos="1988185" algn="l"/>
                <a:tab pos="2771140" algn="l"/>
                <a:tab pos="4747260" algn="l"/>
                <a:tab pos="5255895" algn="l"/>
              </a:tabLst>
            </a:pPr>
            <a:r>
              <a:rPr sz="2600" b="1" dirty="0">
                <a:latin typeface="Arial"/>
                <a:cs typeface="Arial"/>
              </a:rPr>
              <a:t>Fabricat</a:t>
            </a:r>
            <a:r>
              <a:rPr sz="2600" b="1" spc="-2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on	and	Proce</a:t>
            </a:r>
            <a:r>
              <a:rPr sz="2600" b="1" spc="-10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-15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ng	of	C</a:t>
            </a:r>
            <a:r>
              <a:rPr sz="2600" b="1" spc="-15" dirty="0">
                <a:latin typeface="Arial"/>
                <a:cs typeface="Arial"/>
              </a:rPr>
              <a:t>l</a:t>
            </a:r>
            <a:r>
              <a:rPr sz="2600" b="1" spc="10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y  Products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5980"/>
              </a:lnSpc>
              <a:spcBef>
                <a:spcPts val="670"/>
              </a:spcBef>
              <a:tabLst>
                <a:tab pos="874394" algn="l"/>
                <a:tab pos="1826895" algn="l"/>
                <a:tab pos="3550920" algn="l"/>
                <a:tab pos="4431665" algn="l"/>
              </a:tabLst>
            </a:pPr>
            <a:r>
              <a:rPr sz="2600" dirty="0">
                <a:latin typeface="Arial"/>
                <a:cs typeface="Arial"/>
              </a:rPr>
              <a:t>F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	c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ay	pro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10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s,	two	fabricat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on  techniques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frequently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utilized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5980"/>
              </a:lnSpc>
              <a:spcBef>
                <a:spcPts val="5"/>
              </a:spcBef>
              <a:tabLst>
                <a:tab pos="2000250" algn="l"/>
                <a:tab pos="3325495" algn="l"/>
                <a:tab pos="4099560" algn="l"/>
                <a:tab pos="4819650" algn="l"/>
              </a:tabLst>
            </a:pPr>
            <a:r>
              <a:rPr sz="2600" dirty="0">
                <a:latin typeface="Arial"/>
                <a:cs typeface="Arial"/>
              </a:rPr>
              <a:t>hydroplas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ic	formi</a:t>
            </a:r>
            <a:r>
              <a:rPr sz="2600" spc="-1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	and	slip	casti</a:t>
            </a:r>
            <a:r>
              <a:rPr sz="2600" spc="-1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g.  After</a:t>
            </a:r>
            <a:r>
              <a:rPr sz="2600" spc="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forming,</a:t>
            </a:r>
            <a:r>
              <a:rPr sz="2600" spc="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body</a:t>
            </a:r>
            <a:r>
              <a:rPr sz="2600" spc="1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16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first</a:t>
            </a:r>
            <a:r>
              <a:rPr sz="2600" spc="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dried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2600" dirty="0">
                <a:latin typeface="Arial"/>
                <a:cs typeface="Arial"/>
              </a:rPr>
              <a:t>and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then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fired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elevated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temperature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to reduce porosity </a:t>
            </a:r>
            <a:r>
              <a:rPr sz="2600" spc="-5" dirty="0">
                <a:latin typeface="Arial"/>
                <a:cs typeface="Arial"/>
              </a:rPr>
              <a:t>and enhance</a:t>
            </a:r>
            <a:r>
              <a:rPr sz="2600" spc="-5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strength.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Shrinkage that is excessive or too</a:t>
            </a:r>
            <a:r>
              <a:rPr spc="-130" dirty="0"/>
              <a:t> </a:t>
            </a:r>
            <a:r>
              <a:rPr spc="-5" dirty="0"/>
              <a:t>rapid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112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69635" cy="422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4545" algn="l"/>
                <a:tab pos="1777364" algn="l"/>
                <a:tab pos="2202815" algn="l"/>
                <a:tab pos="3602990" algn="l"/>
                <a:tab pos="4705350" algn="l"/>
              </a:tabLst>
            </a:pPr>
            <a:r>
              <a:rPr sz="2600" dirty="0">
                <a:latin typeface="Arial"/>
                <a:cs typeface="Arial"/>
              </a:rPr>
              <a:t>may	resu</a:t>
            </a:r>
            <a:r>
              <a:rPr sz="2600" spc="-2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t	in	cracki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	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/or	w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rpi</a:t>
            </a:r>
            <a:r>
              <a:rPr sz="2600" spc="-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g,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600"/>
              </a:lnSpc>
              <a:spcBef>
                <a:spcPts val="15"/>
              </a:spcBef>
            </a:pPr>
            <a:r>
              <a:rPr sz="2600" dirty="0">
                <a:latin typeface="Arial"/>
                <a:cs typeface="Arial"/>
              </a:rPr>
              <a:t>and a </a:t>
            </a:r>
            <a:r>
              <a:rPr sz="2600" spc="-5" dirty="0">
                <a:latin typeface="Arial"/>
                <a:cs typeface="Arial"/>
              </a:rPr>
              <a:t>worthless </a:t>
            </a:r>
            <a:r>
              <a:rPr sz="2600" dirty="0">
                <a:latin typeface="Arial"/>
                <a:cs typeface="Arial"/>
              </a:rPr>
              <a:t>piece. </a:t>
            </a:r>
            <a:r>
              <a:rPr sz="2600" spc="-5" dirty="0">
                <a:latin typeface="Arial"/>
                <a:cs typeface="Arial"/>
              </a:rPr>
              <a:t>Densification  during firing </a:t>
            </a:r>
            <a:r>
              <a:rPr sz="2600" dirty="0">
                <a:latin typeface="Arial"/>
                <a:cs typeface="Arial"/>
              </a:rPr>
              <a:t>is accomplished by  </a:t>
            </a:r>
            <a:r>
              <a:rPr sz="2600" spc="-5" dirty="0">
                <a:latin typeface="Arial"/>
                <a:cs typeface="Arial"/>
              </a:rPr>
              <a:t>vitrification,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formation </a:t>
            </a:r>
            <a:r>
              <a:rPr sz="2600" dirty="0">
                <a:latin typeface="Arial"/>
                <a:cs typeface="Arial"/>
              </a:rPr>
              <a:t>of a glassy  bonding</a:t>
            </a:r>
            <a:r>
              <a:rPr sz="2600" spc="-5" dirty="0">
                <a:latin typeface="Arial"/>
                <a:cs typeface="Arial"/>
              </a:rPr>
              <a:t> phase.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latin typeface="Arial"/>
                <a:cs typeface="Arial"/>
              </a:rPr>
              <a:t>Powder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Pressing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196964"/>
            <a:ext cx="3446779" cy="2701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Tape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Casting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98550" algn="l"/>
                <a:tab pos="2477135" algn="l"/>
              </a:tabLst>
            </a:pPr>
            <a:r>
              <a:rPr sz="2600" dirty="0">
                <a:latin typeface="Arial"/>
                <a:cs typeface="Arial"/>
              </a:rPr>
              <a:t>Some	ceram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	pieces</a:t>
            </a:r>
            <a:endParaRPr sz="2600">
              <a:latin typeface="Arial"/>
              <a:cs typeface="Arial"/>
            </a:endParaRPr>
          </a:p>
          <a:p>
            <a:pPr marL="12700" marR="92075">
              <a:lnSpc>
                <a:spcPct val="191600"/>
              </a:lnSpc>
              <a:spcBef>
                <a:spcPts val="10"/>
              </a:spcBef>
              <a:tabLst>
                <a:tab pos="1564640" algn="l"/>
                <a:tab pos="1663064" algn="l"/>
              </a:tabLst>
            </a:pPr>
            <a:r>
              <a:rPr sz="2600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	compacti</a:t>
            </a:r>
            <a:r>
              <a:rPr sz="2600" spc="-1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n;  isostatic		techniques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6076" y="6956297"/>
            <a:ext cx="2326005" cy="1942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3105" algn="l"/>
                <a:tab pos="1963420" algn="l"/>
              </a:tabLst>
            </a:pPr>
            <a:r>
              <a:rPr sz="2600" dirty="0">
                <a:latin typeface="Arial"/>
                <a:cs typeface="Arial"/>
              </a:rPr>
              <a:t>are	f</a:t>
            </a:r>
            <a:r>
              <a:rPr sz="2600" spc="-1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rmed	</a:t>
            </a:r>
            <a:r>
              <a:rPr sz="2600" spc="-2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y</a:t>
            </a:r>
            <a:endParaRPr sz="2600">
              <a:latin typeface="Arial"/>
              <a:cs typeface="Arial"/>
            </a:endParaRPr>
          </a:p>
          <a:p>
            <a:pPr marL="74930" marR="5080" indent="93980" algn="ctr">
              <a:lnSpc>
                <a:spcPct val="191600"/>
              </a:lnSpc>
              <a:spcBef>
                <a:spcPts val="15"/>
              </a:spcBef>
              <a:tabLst>
                <a:tab pos="1008380" algn="l"/>
                <a:tab pos="1757680" algn="l"/>
              </a:tabLst>
            </a:pP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x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al	and  are	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ssib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9630" algn="l"/>
                <a:tab pos="2608580" algn="l"/>
                <a:tab pos="3997960" algn="l"/>
                <a:tab pos="5167630" algn="l"/>
              </a:tabLst>
            </a:pPr>
            <a:r>
              <a:rPr dirty="0"/>
              <a:t>D</a:t>
            </a:r>
            <a:r>
              <a:rPr spc="5" dirty="0"/>
              <a:t>e</a:t>
            </a:r>
            <a:r>
              <a:rPr spc="-10" dirty="0"/>
              <a:t>n</a:t>
            </a:r>
            <a:r>
              <a:rPr dirty="0"/>
              <a:t>sifi</a:t>
            </a:r>
            <a:r>
              <a:rPr spc="-10" dirty="0"/>
              <a:t>c</a:t>
            </a:r>
            <a:r>
              <a:rPr dirty="0"/>
              <a:t>ation	of	pressed	pie</a:t>
            </a:r>
            <a:r>
              <a:rPr spc="-15" dirty="0"/>
              <a:t>c</a:t>
            </a:r>
            <a:r>
              <a:rPr dirty="0"/>
              <a:t>es	t</a:t>
            </a:r>
            <a:r>
              <a:rPr spc="-15" dirty="0"/>
              <a:t>a</a:t>
            </a:r>
            <a:r>
              <a:rPr dirty="0"/>
              <a:t>k</a:t>
            </a:r>
            <a:r>
              <a:rPr spc="-1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113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1540" cy="497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place by a </a:t>
            </a:r>
            <a:r>
              <a:rPr sz="2600" spc="-5" dirty="0">
                <a:latin typeface="Arial"/>
                <a:cs typeface="Arial"/>
              </a:rPr>
              <a:t>sintering </a:t>
            </a:r>
            <a:r>
              <a:rPr sz="2600" dirty="0">
                <a:latin typeface="Arial"/>
                <a:cs typeface="Arial"/>
              </a:rPr>
              <a:t>mechanism </a:t>
            </a:r>
            <a:r>
              <a:rPr sz="2600" spc="-5" dirty="0">
                <a:latin typeface="Arial"/>
                <a:cs typeface="Arial"/>
              </a:rPr>
              <a:t>during</a:t>
            </a:r>
            <a:r>
              <a:rPr sz="2600" spc="2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600"/>
              </a:lnSpc>
              <a:spcBef>
                <a:spcPts val="15"/>
              </a:spcBef>
            </a:pPr>
            <a:r>
              <a:rPr sz="2600" dirty="0">
                <a:latin typeface="Arial"/>
                <a:cs typeface="Arial"/>
              </a:rPr>
              <a:t>high-temperature </a:t>
            </a:r>
            <a:r>
              <a:rPr sz="2600" spc="-5" dirty="0">
                <a:latin typeface="Arial"/>
                <a:cs typeface="Arial"/>
              </a:rPr>
              <a:t>firing </a:t>
            </a:r>
            <a:r>
              <a:rPr sz="2600" dirty="0">
                <a:latin typeface="Arial"/>
                <a:cs typeface="Arial"/>
              </a:rPr>
              <a:t>procedure. Hot  pressing is </a:t>
            </a:r>
            <a:r>
              <a:rPr sz="2600" spc="-5" dirty="0">
                <a:latin typeface="Arial"/>
                <a:cs typeface="Arial"/>
              </a:rPr>
              <a:t>also </a:t>
            </a:r>
            <a:r>
              <a:rPr sz="2600" dirty="0">
                <a:latin typeface="Arial"/>
                <a:cs typeface="Arial"/>
              </a:rPr>
              <a:t>possible in </a:t>
            </a:r>
            <a:r>
              <a:rPr sz="2600" spc="-5" dirty="0">
                <a:latin typeface="Arial"/>
                <a:cs typeface="Arial"/>
              </a:rPr>
              <a:t>which  </a:t>
            </a:r>
            <a:r>
              <a:rPr sz="2600" dirty="0">
                <a:latin typeface="Arial"/>
                <a:cs typeface="Arial"/>
              </a:rPr>
              <a:t>pressing and </a:t>
            </a:r>
            <a:r>
              <a:rPr sz="2600" spc="-5" dirty="0">
                <a:latin typeface="Arial"/>
                <a:cs typeface="Arial"/>
              </a:rPr>
              <a:t>sintering operations are  carried </a:t>
            </a:r>
            <a:r>
              <a:rPr sz="2600" dirty="0">
                <a:latin typeface="Arial"/>
                <a:cs typeface="Arial"/>
              </a:rPr>
              <a:t>out</a:t>
            </a:r>
            <a:r>
              <a:rPr sz="2600" spc="-5" dirty="0">
                <a:latin typeface="Arial"/>
                <a:cs typeface="Arial"/>
              </a:rPr>
              <a:t> simultaneously.</a:t>
            </a:r>
            <a:endParaRPr sz="2600">
              <a:latin typeface="Arial"/>
              <a:cs typeface="Arial"/>
            </a:endParaRPr>
          </a:p>
          <a:p>
            <a:pPr marL="12700" marR="10160" algn="just">
              <a:lnSpc>
                <a:spcPct val="1915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Thin </a:t>
            </a:r>
            <a:r>
              <a:rPr sz="2600" spc="-5" dirty="0">
                <a:latin typeface="Arial"/>
                <a:cs typeface="Arial"/>
              </a:rPr>
              <a:t>ceramic substrate layers </a:t>
            </a:r>
            <a:r>
              <a:rPr sz="2600" dirty="0">
                <a:latin typeface="Arial"/>
                <a:cs typeface="Arial"/>
              </a:rPr>
              <a:t>are </a:t>
            </a:r>
            <a:r>
              <a:rPr sz="2600" spc="-5" dirty="0">
                <a:latin typeface="Arial"/>
                <a:cs typeface="Arial"/>
              </a:rPr>
              <a:t>often  </a:t>
            </a:r>
            <a:r>
              <a:rPr sz="2600" dirty="0">
                <a:latin typeface="Arial"/>
                <a:cs typeface="Arial"/>
              </a:rPr>
              <a:t>fabricated by </a:t>
            </a:r>
            <a:r>
              <a:rPr sz="2600" spc="-5" dirty="0">
                <a:latin typeface="Arial"/>
                <a:cs typeface="Arial"/>
              </a:rPr>
              <a:t>tape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casting.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114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877313"/>
            <a:ext cx="5967730" cy="3481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Arial"/>
                <a:cs typeface="Arial"/>
              </a:rPr>
              <a:t>QUESTIONS </a:t>
            </a:r>
            <a:r>
              <a:rPr sz="2600" b="1" dirty="0">
                <a:latin typeface="Arial"/>
                <a:cs typeface="Arial"/>
              </a:rPr>
              <a:t>AND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PROBLEMS</a:t>
            </a:r>
            <a:endParaRPr sz="2600" dirty="0">
              <a:latin typeface="Arial"/>
              <a:cs typeface="Arial"/>
            </a:endParaRPr>
          </a:p>
          <a:p>
            <a:pPr marL="12700" marR="3375660">
              <a:lnSpc>
                <a:spcPct val="191500"/>
              </a:lnSpc>
              <a:spcBef>
                <a:spcPts val="5"/>
              </a:spcBef>
            </a:pPr>
            <a:r>
              <a:rPr sz="2600" b="1" spc="-5" dirty="0">
                <a:latin typeface="Arial"/>
                <a:cs typeface="Arial"/>
              </a:rPr>
              <a:t>Glasses  </a:t>
            </a:r>
            <a:r>
              <a:rPr sz="2600" b="1" dirty="0">
                <a:latin typeface="Arial"/>
                <a:cs typeface="Arial"/>
              </a:rPr>
              <a:t>Glas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spc="-10" dirty="0">
                <a:latin typeface="Arial"/>
                <a:cs typeface="Arial"/>
              </a:rPr>
              <a:t>–</a:t>
            </a:r>
            <a:r>
              <a:rPr sz="2600" b="1" dirty="0">
                <a:latin typeface="Arial"/>
                <a:cs typeface="Arial"/>
              </a:rPr>
              <a:t>Ce</a:t>
            </a:r>
            <a:r>
              <a:rPr sz="2600" b="1" spc="-10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amics</a:t>
            </a:r>
            <a:endParaRPr sz="2600" dirty="0">
              <a:latin typeface="Arial"/>
              <a:cs typeface="Arial"/>
            </a:endParaRPr>
          </a:p>
          <a:p>
            <a:pPr marL="469265" marR="5080" indent="-227965">
              <a:lnSpc>
                <a:spcPct val="19160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sz="2600" dirty="0">
                <a:latin typeface="Arial"/>
                <a:cs typeface="Arial"/>
              </a:rPr>
              <a:t>Cite the </a:t>
            </a:r>
            <a:r>
              <a:rPr sz="2600" spc="-5" dirty="0">
                <a:latin typeface="Arial"/>
                <a:cs typeface="Arial"/>
              </a:rPr>
              <a:t>two desirable characteristics 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glasses.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76673" y="7261097"/>
            <a:ext cx="12922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225" algn="l"/>
              </a:tabLst>
            </a:pPr>
            <a:r>
              <a:rPr sz="2600" dirty="0">
                <a:latin typeface="Arial"/>
                <a:cs typeface="Arial"/>
              </a:rPr>
              <a:t>may	be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6479285"/>
            <a:ext cx="4218305" cy="196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What </a:t>
            </a:r>
            <a:r>
              <a:rPr sz="2600" spc="-10" dirty="0">
                <a:latin typeface="Arial"/>
                <a:cs typeface="Arial"/>
              </a:rPr>
              <a:t>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crystallization?</a:t>
            </a:r>
            <a:endParaRPr sz="2600">
              <a:latin typeface="Arial"/>
              <a:cs typeface="Arial"/>
            </a:endParaRPr>
          </a:p>
          <a:p>
            <a:pPr marL="240665" marR="5080" indent="-227965">
              <a:lnSpc>
                <a:spcPct val="191500"/>
              </a:lnSpc>
              <a:spcBef>
                <a:spcPts val="180"/>
              </a:spcBef>
              <a:buFont typeface="Symbol"/>
              <a:buChar char=""/>
              <a:tabLst>
                <a:tab pos="241300" algn="l"/>
                <a:tab pos="1102995" algn="l"/>
                <a:tab pos="1890395" algn="l"/>
                <a:tab pos="3634104" algn="l"/>
              </a:tabLst>
            </a:pPr>
            <a:r>
              <a:rPr sz="2600" dirty="0">
                <a:latin typeface="Arial"/>
                <a:cs typeface="Arial"/>
              </a:rPr>
              <a:t>Cite	two	properties	that  improved by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crystallization.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0CA63EA-B6D4-46C9-85C5-0C4B2A6D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19526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Refractories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115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1662430"/>
            <a:ext cx="5742305" cy="346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For </a:t>
            </a:r>
            <a:r>
              <a:rPr sz="2600" spc="-5" dirty="0">
                <a:latin typeface="Arial"/>
                <a:cs typeface="Arial"/>
              </a:rPr>
              <a:t>refractory ceramic materials,</a:t>
            </a:r>
            <a:r>
              <a:rPr sz="2600" spc="2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cite</a:t>
            </a:r>
            <a:endParaRPr sz="2600">
              <a:latin typeface="Arial"/>
              <a:cs typeface="Arial"/>
            </a:endParaRPr>
          </a:p>
          <a:p>
            <a:pPr marL="240665" marR="5715">
              <a:lnSpc>
                <a:spcPts val="5980"/>
              </a:lnSpc>
              <a:spcBef>
                <a:spcPts val="675"/>
              </a:spcBef>
              <a:tabLst>
                <a:tab pos="1113155" algn="l"/>
                <a:tab pos="1946910" algn="l"/>
                <a:tab pos="4378325" algn="l"/>
                <a:tab pos="5249545" algn="l"/>
              </a:tabLst>
            </a:pPr>
            <a:r>
              <a:rPr sz="2600" dirty="0">
                <a:latin typeface="Arial"/>
                <a:cs typeface="Arial"/>
              </a:rPr>
              <a:t>three </a:t>
            </a:r>
            <a:r>
              <a:rPr sz="2600" spc="-5" dirty="0">
                <a:latin typeface="Arial"/>
                <a:cs typeface="Arial"/>
              </a:rPr>
              <a:t>characteristics </a:t>
            </a:r>
            <a:r>
              <a:rPr sz="2600" dirty="0">
                <a:latin typeface="Arial"/>
                <a:cs typeface="Arial"/>
              </a:rPr>
              <a:t>that </a:t>
            </a:r>
            <a:r>
              <a:rPr sz="2600" spc="-5" dirty="0">
                <a:latin typeface="Arial"/>
                <a:cs typeface="Arial"/>
              </a:rPr>
              <a:t>improve</a:t>
            </a:r>
            <a:r>
              <a:rPr sz="2600" spc="-459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 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	t</a:t>
            </a:r>
            <a:r>
              <a:rPr sz="2600" spc="-1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o	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arac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eristics	that	are</a:t>
            </a:r>
            <a:endParaRPr sz="2600">
              <a:latin typeface="Arial"/>
              <a:cs typeface="Arial"/>
            </a:endParaRPr>
          </a:p>
          <a:p>
            <a:pPr marL="240665" marR="5080">
              <a:lnSpc>
                <a:spcPts val="5980"/>
              </a:lnSpc>
              <a:spcBef>
                <a:spcPts val="5"/>
              </a:spcBef>
              <a:tabLst>
                <a:tab pos="2000885" algn="l"/>
                <a:tab pos="3524250" algn="l"/>
                <a:tab pos="4221480" algn="l"/>
              </a:tabLst>
            </a:pPr>
            <a:r>
              <a:rPr sz="2600" dirty="0">
                <a:latin typeface="Arial"/>
                <a:cs typeface="Arial"/>
              </a:rPr>
              <a:t>adve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y	affected	by	increasing  porosity.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220205"/>
            <a:ext cx="5970905" cy="272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Arial"/>
                <a:cs typeface="Arial"/>
              </a:rPr>
              <a:t>Cements</a:t>
            </a:r>
            <a:endParaRPr sz="2600">
              <a:latin typeface="Arial"/>
              <a:cs typeface="Arial"/>
            </a:endParaRPr>
          </a:p>
          <a:p>
            <a:pPr marL="469265" marR="5080" indent="-227965" algn="just">
              <a:lnSpc>
                <a:spcPct val="191600"/>
              </a:lnSpc>
              <a:spcBef>
                <a:spcPts val="175"/>
              </a:spcBef>
              <a:buFont typeface="Symbol"/>
              <a:buChar char=""/>
              <a:tabLst>
                <a:tab pos="469900" algn="l"/>
              </a:tabLst>
            </a:pPr>
            <a:r>
              <a:rPr sz="2600" dirty="0">
                <a:latin typeface="Arial"/>
                <a:cs typeface="Arial"/>
              </a:rPr>
              <a:t>Compare the </a:t>
            </a:r>
            <a:r>
              <a:rPr sz="2600" spc="-5" dirty="0">
                <a:latin typeface="Arial"/>
                <a:cs typeface="Arial"/>
              </a:rPr>
              <a:t>manner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-5" dirty="0">
                <a:latin typeface="Arial"/>
                <a:cs typeface="Arial"/>
              </a:rPr>
              <a:t>which the  </a:t>
            </a:r>
            <a:r>
              <a:rPr sz="2600" dirty="0">
                <a:latin typeface="Arial"/>
                <a:cs typeface="Arial"/>
              </a:rPr>
              <a:t>aggregate </a:t>
            </a:r>
            <a:r>
              <a:rPr sz="2600" spc="-5" dirty="0">
                <a:latin typeface="Arial"/>
                <a:cs typeface="Arial"/>
              </a:rPr>
              <a:t>particles </a:t>
            </a:r>
            <a:r>
              <a:rPr sz="2600" dirty="0">
                <a:latin typeface="Arial"/>
                <a:cs typeface="Arial"/>
              </a:rPr>
              <a:t>become </a:t>
            </a:r>
            <a:r>
              <a:rPr sz="2600" spc="-5" dirty="0">
                <a:latin typeface="Arial"/>
                <a:cs typeface="Arial"/>
              </a:rPr>
              <a:t>bonded  </a:t>
            </a:r>
            <a:r>
              <a:rPr sz="2600" dirty="0">
                <a:latin typeface="Arial"/>
                <a:cs typeface="Arial"/>
              </a:rPr>
              <a:t>together in</a:t>
            </a:r>
            <a:r>
              <a:rPr sz="2600" spc="4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clay-based mixtures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9153" y="880618"/>
            <a:ext cx="55124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997710" algn="l"/>
                <a:tab pos="2724150" algn="l"/>
                <a:tab pos="3157220" algn="l"/>
                <a:tab pos="4579620" algn="l"/>
              </a:tabLst>
            </a:pPr>
            <a:r>
              <a:rPr dirty="0"/>
              <a:t>d</a:t>
            </a:r>
            <a:r>
              <a:rPr spc="5" dirty="0"/>
              <a:t>u</a:t>
            </a:r>
            <a:r>
              <a:rPr dirty="0"/>
              <a:t>ri</a:t>
            </a:r>
            <a:r>
              <a:rPr spc="-15" dirty="0"/>
              <a:t>n</a:t>
            </a:r>
            <a:r>
              <a:rPr dirty="0"/>
              <a:t>g	fi</a:t>
            </a:r>
            <a:r>
              <a:rPr spc="-15" dirty="0"/>
              <a:t>r</a:t>
            </a:r>
            <a:r>
              <a:rPr dirty="0"/>
              <a:t>ing	</a:t>
            </a:r>
            <a:r>
              <a:rPr spc="-10" dirty="0"/>
              <a:t>a</a:t>
            </a:r>
            <a:r>
              <a:rPr dirty="0"/>
              <a:t>nd	in	c</a:t>
            </a:r>
            <a:r>
              <a:rPr spc="5" dirty="0"/>
              <a:t>e</a:t>
            </a:r>
            <a:r>
              <a:rPr spc="-15" dirty="0"/>
              <a:t>m</a:t>
            </a:r>
            <a:r>
              <a:rPr dirty="0"/>
              <a:t>e</a:t>
            </a:r>
            <a:r>
              <a:rPr spc="5" dirty="0"/>
              <a:t>n</a:t>
            </a:r>
            <a:r>
              <a:rPr spc="-20" dirty="0"/>
              <a:t>t</a:t>
            </a:r>
            <a:r>
              <a:rPr dirty="0"/>
              <a:t>s	d</a:t>
            </a:r>
            <a:r>
              <a:rPr spc="5" dirty="0"/>
              <a:t>u</a:t>
            </a:r>
            <a:r>
              <a:rPr dirty="0"/>
              <a:t>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116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3" y="1639570"/>
            <a:ext cx="10902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setting.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159379"/>
            <a:ext cx="5972175" cy="576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635" algn="l"/>
                <a:tab pos="3368675" algn="l"/>
                <a:tab pos="5643245" algn="l"/>
              </a:tabLst>
            </a:pPr>
            <a:r>
              <a:rPr sz="2600" b="1" dirty="0">
                <a:latin typeface="Arial"/>
                <a:cs typeface="Arial"/>
              </a:rPr>
              <a:t>Fabricat</a:t>
            </a:r>
            <a:r>
              <a:rPr sz="2600" b="1" spc="-2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on	</a:t>
            </a:r>
            <a:r>
              <a:rPr sz="2600" b="1" spc="-10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nd	Proc</a:t>
            </a:r>
            <a:r>
              <a:rPr sz="2600" b="1" spc="-1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i</a:t>
            </a:r>
            <a:r>
              <a:rPr sz="2600" b="1" spc="-1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g	of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latin typeface="Arial"/>
                <a:cs typeface="Arial"/>
              </a:rPr>
              <a:t>Glasses </a:t>
            </a:r>
            <a:r>
              <a:rPr sz="2600" b="1" dirty="0">
                <a:latin typeface="Arial"/>
                <a:cs typeface="Arial"/>
              </a:rPr>
              <a:t>and</a:t>
            </a:r>
            <a:r>
              <a:rPr sz="2600" b="1" spc="-5" dirty="0">
                <a:latin typeface="Arial"/>
                <a:cs typeface="Arial"/>
              </a:rPr>
              <a:t> Glass–Ceramics</a:t>
            </a:r>
            <a:endParaRPr sz="2600">
              <a:latin typeface="Arial"/>
              <a:cs typeface="Arial"/>
            </a:endParaRPr>
          </a:p>
          <a:p>
            <a:pPr marL="469265" marR="5080" indent="-227965" algn="just">
              <a:lnSpc>
                <a:spcPct val="19170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sz="2600" dirty="0">
                <a:latin typeface="Arial"/>
                <a:cs typeface="Arial"/>
              </a:rPr>
              <a:t>Soda and lime are added to a glass  </a:t>
            </a:r>
            <a:r>
              <a:rPr sz="2600" spc="-5" dirty="0">
                <a:latin typeface="Arial"/>
                <a:cs typeface="Arial"/>
              </a:rPr>
              <a:t>batch </a:t>
            </a:r>
            <a:r>
              <a:rPr sz="2600" dirty="0">
                <a:latin typeface="Arial"/>
                <a:cs typeface="Arial"/>
              </a:rPr>
              <a:t>in the form of soda </a:t>
            </a:r>
            <a:r>
              <a:rPr sz="2600" spc="-5" dirty="0">
                <a:latin typeface="Arial"/>
                <a:cs typeface="Arial"/>
              </a:rPr>
              <a:t>ash  </a:t>
            </a:r>
            <a:r>
              <a:rPr sz="2600" dirty="0">
                <a:latin typeface="Arial"/>
                <a:cs typeface="Arial"/>
              </a:rPr>
              <a:t>(Na2CO3) and </a:t>
            </a:r>
            <a:r>
              <a:rPr sz="2600" spc="-5" dirty="0">
                <a:latin typeface="Arial"/>
                <a:cs typeface="Arial"/>
              </a:rPr>
              <a:t>limestone </a:t>
            </a:r>
            <a:r>
              <a:rPr sz="2600" dirty="0">
                <a:latin typeface="Arial"/>
                <a:cs typeface="Arial"/>
              </a:rPr>
              <a:t>(CaCO3).  During </a:t>
            </a:r>
            <a:r>
              <a:rPr sz="2600" spc="-5" dirty="0">
                <a:latin typeface="Arial"/>
                <a:cs typeface="Arial"/>
              </a:rPr>
              <a:t>heating, these </a:t>
            </a:r>
            <a:r>
              <a:rPr sz="2600" dirty="0">
                <a:latin typeface="Arial"/>
                <a:cs typeface="Arial"/>
              </a:rPr>
              <a:t>two </a:t>
            </a:r>
            <a:r>
              <a:rPr sz="2600" spc="-5" dirty="0">
                <a:latin typeface="Arial"/>
                <a:cs typeface="Arial"/>
              </a:rPr>
              <a:t>ingredients  </a:t>
            </a:r>
            <a:r>
              <a:rPr sz="2600" dirty="0">
                <a:latin typeface="Arial"/>
                <a:cs typeface="Arial"/>
              </a:rPr>
              <a:t>decompose to give </a:t>
            </a:r>
            <a:r>
              <a:rPr sz="2600" spc="-5" dirty="0">
                <a:latin typeface="Arial"/>
                <a:cs typeface="Arial"/>
              </a:rPr>
              <a:t>off </a:t>
            </a:r>
            <a:r>
              <a:rPr sz="2600" dirty="0">
                <a:latin typeface="Arial"/>
                <a:cs typeface="Arial"/>
              </a:rPr>
              <a:t>carbon </a:t>
            </a:r>
            <a:r>
              <a:rPr sz="2600" spc="-5" dirty="0">
                <a:latin typeface="Arial"/>
                <a:cs typeface="Arial"/>
              </a:rPr>
              <a:t>dioxide  </a:t>
            </a:r>
            <a:r>
              <a:rPr sz="2600" dirty="0">
                <a:latin typeface="Arial"/>
                <a:cs typeface="Arial"/>
              </a:rPr>
              <a:t>(CO2), </a:t>
            </a:r>
            <a:r>
              <a:rPr sz="2600" spc="-5" dirty="0">
                <a:latin typeface="Arial"/>
                <a:cs typeface="Arial"/>
              </a:rPr>
              <a:t>the resulting products</a:t>
            </a:r>
            <a:r>
              <a:rPr sz="2600" spc="57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being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9153" y="880618"/>
            <a:ext cx="55130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soda</a:t>
            </a:r>
            <a:r>
              <a:rPr spc="-95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dirty="0"/>
              <a:t>lime.</a:t>
            </a:r>
            <a:r>
              <a:rPr spc="-90" dirty="0"/>
              <a:t> </a:t>
            </a:r>
            <a:r>
              <a:rPr dirty="0"/>
              <a:t>Compute</a:t>
            </a:r>
            <a:r>
              <a:rPr spc="-85" dirty="0"/>
              <a:t> </a:t>
            </a:r>
            <a:r>
              <a:rPr spc="-5" dirty="0"/>
              <a:t>the</a:t>
            </a:r>
            <a:r>
              <a:rPr spc="-95" dirty="0"/>
              <a:t> </a:t>
            </a:r>
            <a:r>
              <a:rPr dirty="0"/>
              <a:t>weight</a:t>
            </a:r>
            <a:r>
              <a:rPr spc="-100" dirty="0"/>
              <a:t> </a:t>
            </a:r>
            <a:r>
              <a:rPr dirty="0"/>
              <a:t>of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117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3" y="1639570"/>
            <a:ext cx="5515610" cy="270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soda ash and </a:t>
            </a:r>
            <a:r>
              <a:rPr sz="2600" spc="-5" dirty="0">
                <a:latin typeface="Arial"/>
                <a:cs typeface="Arial"/>
              </a:rPr>
              <a:t>limestone that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6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600"/>
              </a:lnSpc>
              <a:spcBef>
                <a:spcPts val="15"/>
              </a:spcBef>
            </a:pPr>
            <a:r>
              <a:rPr sz="2600" dirty="0">
                <a:latin typeface="Arial"/>
                <a:cs typeface="Arial"/>
              </a:rPr>
              <a:t>added to 125 </a:t>
            </a:r>
            <a:r>
              <a:rPr sz="2600" spc="-5" dirty="0">
                <a:latin typeface="Arial"/>
                <a:cs typeface="Arial"/>
              </a:rPr>
              <a:t>lbm of quartz (SiO2) </a:t>
            </a:r>
            <a:r>
              <a:rPr sz="2600" spc="-10" dirty="0">
                <a:latin typeface="Arial"/>
                <a:cs typeface="Arial"/>
              </a:rPr>
              <a:t>to  </a:t>
            </a:r>
            <a:r>
              <a:rPr sz="2600" dirty="0">
                <a:latin typeface="Arial"/>
                <a:cs typeface="Arial"/>
              </a:rPr>
              <a:t>yield a </a:t>
            </a:r>
            <a:r>
              <a:rPr sz="2600" spc="-5" dirty="0">
                <a:latin typeface="Arial"/>
                <a:cs typeface="Arial"/>
              </a:rPr>
              <a:t>glass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composition </a:t>
            </a:r>
            <a:r>
              <a:rPr sz="2600" dirty="0">
                <a:latin typeface="Arial"/>
                <a:cs typeface="Arial"/>
              </a:rPr>
              <a:t>78 </a:t>
            </a:r>
            <a:r>
              <a:rPr sz="2600" spc="-5" dirty="0">
                <a:latin typeface="Arial"/>
                <a:cs typeface="Arial"/>
              </a:rPr>
              <a:t>wt%  </a:t>
            </a:r>
            <a:r>
              <a:rPr sz="2600" dirty="0">
                <a:latin typeface="Arial"/>
                <a:cs typeface="Arial"/>
              </a:rPr>
              <a:t>SiO2, 17 wt% Na2O, and 5 wt%</a:t>
            </a:r>
            <a:r>
              <a:rPr sz="2600" spc="-5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CaO.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5460872"/>
            <a:ext cx="5741035" cy="194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What is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distinction </a:t>
            </a:r>
            <a:r>
              <a:rPr sz="2600" spc="-5" dirty="0">
                <a:latin typeface="Arial"/>
                <a:cs typeface="Arial"/>
              </a:rPr>
              <a:t>between</a:t>
            </a:r>
            <a:r>
              <a:rPr sz="2600" spc="5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glass</a:t>
            </a:r>
            <a:endParaRPr sz="2600">
              <a:latin typeface="Arial"/>
              <a:cs typeface="Arial"/>
            </a:endParaRPr>
          </a:p>
          <a:p>
            <a:pPr marL="240665" marR="5715">
              <a:lnSpc>
                <a:spcPct val="191500"/>
              </a:lnSpc>
              <a:tabLst>
                <a:tab pos="1830705" algn="l"/>
                <a:tab pos="3862070" algn="l"/>
                <a:tab pos="4661535" algn="l"/>
              </a:tabLst>
            </a:pPr>
            <a:r>
              <a:rPr sz="2600" dirty="0">
                <a:latin typeface="Arial"/>
                <a:cs typeface="Arial"/>
              </a:rPr>
              <a:t>transiti</a:t>
            </a:r>
            <a:r>
              <a:rPr sz="2600" spc="-1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	tempera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ure	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	melting  temperature?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604" y="285926"/>
            <a:ext cx="5741035" cy="255778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241300" algn="l"/>
                <a:tab pos="1749425" algn="l"/>
                <a:tab pos="2360295" algn="l"/>
                <a:tab pos="4457065" algn="l"/>
                <a:tab pos="4881880" algn="l"/>
              </a:tabLst>
            </a:pPr>
            <a:r>
              <a:rPr sz="2600" dirty="0">
                <a:latin typeface="Arial"/>
                <a:cs typeface="Arial"/>
              </a:rPr>
              <a:t>Compa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	the	te</a:t>
            </a:r>
            <a:r>
              <a:rPr sz="2600" spc="-1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peratur</a:t>
            </a:r>
            <a:r>
              <a:rPr sz="2600" spc="-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	at	w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</a:t>
            </a:r>
            <a:endParaRPr sz="2600">
              <a:latin typeface="Arial"/>
              <a:cs typeface="Arial"/>
            </a:endParaRPr>
          </a:p>
          <a:p>
            <a:pPr marL="240665" marR="5080">
              <a:lnSpc>
                <a:spcPct val="191500"/>
              </a:lnSpc>
              <a:tabLst>
                <a:tab pos="1301750" algn="l"/>
                <a:tab pos="2158365" algn="l"/>
                <a:tab pos="4078604" algn="l"/>
                <a:tab pos="4899660" algn="l"/>
              </a:tabLst>
            </a:pPr>
            <a:r>
              <a:rPr sz="2600" dirty="0">
                <a:latin typeface="Arial"/>
                <a:cs typeface="Arial"/>
              </a:rPr>
              <a:t>sod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–	li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e,	b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sil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te,	9</a:t>
            </a:r>
            <a:r>
              <a:rPr sz="2600" spc="5" dirty="0">
                <a:latin typeface="Arial"/>
                <a:cs typeface="Arial"/>
              </a:rPr>
              <a:t>6</a:t>
            </a:r>
            <a:r>
              <a:rPr sz="2600" dirty="0">
                <a:latin typeface="Arial"/>
                <a:cs typeface="Arial"/>
              </a:rPr>
              <a:t>%	silic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,  and </a:t>
            </a:r>
            <a:r>
              <a:rPr sz="2600" spc="-5" dirty="0">
                <a:latin typeface="Arial"/>
                <a:cs typeface="Arial"/>
              </a:rPr>
              <a:t>fused </a:t>
            </a:r>
            <a:r>
              <a:rPr sz="2600" dirty="0">
                <a:latin typeface="Arial"/>
                <a:cs typeface="Arial"/>
              </a:rPr>
              <a:t>silica may be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annealed.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118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3964051"/>
            <a:ext cx="5742305" cy="194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Compare </a:t>
            </a:r>
            <a:r>
              <a:rPr sz="2600" spc="-5" dirty="0">
                <a:latin typeface="Arial"/>
                <a:cs typeface="Arial"/>
              </a:rPr>
              <a:t>the softening points </a:t>
            </a:r>
            <a:r>
              <a:rPr sz="2600" spc="-10" dirty="0">
                <a:latin typeface="Arial"/>
                <a:cs typeface="Arial"/>
              </a:rPr>
              <a:t>for</a:t>
            </a:r>
            <a:r>
              <a:rPr sz="2600" spc="-434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96%</a:t>
            </a:r>
            <a:endParaRPr sz="2600">
              <a:latin typeface="Arial"/>
              <a:cs typeface="Arial"/>
            </a:endParaRPr>
          </a:p>
          <a:p>
            <a:pPr marL="240665" marR="5080">
              <a:lnSpc>
                <a:spcPct val="191500"/>
              </a:lnSpc>
              <a:tabLst>
                <a:tab pos="1349375" algn="l"/>
                <a:tab pos="3389629" algn="l"/>
                <a:tab pos="4222750" algn="l"/>
              </a:tabLst>
            </a:pPr>
            <a:r>
              <a:rPr sz="2600" dirty="0">
                <a:latin typeface="Arial"/>
                <a:cs typeface="Arial"/>
              </a:rPr>
              <a:t>silic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,	</a:t>
            </a:r>
            <a:r>
              <a:rPr sz="2600" spc="-10" dirty="0">
                <a:latin typeface="Arial"/>
                <a:cs typeface="Arial"/>
              </a:rPr>
              <a:t>bo</a:t>
            </a:r>
            <a:r>
              <a:rPr sz="2600" dirty="0">
                <a:latin typeface="Arial"/>
                <a:cs typeface="Arial"/>
              </a:rPr>
              <a:t>rosilicate,	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	s</a:t>
            </a:r>
            <a:r>
              <a:rPr sz="2600" spc="-1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–l</a:t>
            </a:r>
            <a:r>
              <a:rPr sz="2600" spc="-2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me  glasses.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7024878"/>
            <a:ext cx="5741670" cy="194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Explain </a:t>
            </a:r>
            <a:r>
              <a:rPr sz="2600" spc="-5" dirty="0">
                <a:latin typeface="Arial"/>
                <a:cs typeface="Arial"/>
              </a:rPr>
              <a:t>why residual </a:t>
            </a:r>
            <a:r>
              <a:rPr sz="2600" dirty="0">
                <a:latin typeface="Arial"/>
                <a:cs typeface="Arial"/>
              </a:rPr>
              <a:t>thermal</a:t>
            </a:r>
            <a:r>
              <a:rPr sz="2600" spc="-3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stresses</a:t>
            </a:r>
            <a:endParaRPr sz="2600">
              <a:latin typeface="Arial"/>
              <a:cs typeface="Arial"/>
            </a:endParaRPr>
          </a:p>
          <a:p>
            <a:pPr marL="240665" marR="6350">
              <a:lnSpc>
                <a:spcPts val="5990"/>
              </a:lnSpc>
              <a:spcBef>
                <a:spcPts val="655"/>
              </a:spcBef>
              <a:tabLst>
                <a:tab pos="956944" algn="l"/>
                <a:tab pos="2736215" algn="l"/>
                <a:tab pos="3505835" algn="l"/>
                <a:tab pos="3927475" algn="l"/>
                <a:tab pos="4935855" algn="l"/>
              </a:tabLst>
            </a:pPr>
            <a:r>
              <a:rPr sz="2600" dirty="0">
                <a:latin typeface="Arial"/>
                <a:cs typeface="Arial"/>
              </a:rPr>
              <a:t>are	intr</a:t>
            </a:r>
            <a:r>
              <a:rPr sz="2600" spc="-15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uced	into	a	glass	piece  when it 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cooled.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604" y="285926"/>
            <a:ext cx="5741035" cy="179895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Are </a:t>
            </a:r>
            <a:r>
              <a:rPr sz="2600" spc="-5" dirty="0">
                <a:latin typeface="Arial"/>
                <a:cs typeface="Arial"/>
              </a:rPr>
              <a:t>thermal stresses introduced </a:t>
            </a:r>
            <a:r>
              <a:rPr sz="2600" dirty="0">
                <a:latin typeface="Arial"/>
                <a:cs typeface="Arial"/>
              </a:rPr>
              <a:t>upon</a:t>
            </a:r>
            <a:endParaRPr sz="26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2855"/>
              </a:spcBef>
            </a:pPr>
            <a:r>
              <a:rPr sz="2600" dirty="0">
                <a:latin typeface="Arial"/>
                <a:cs typeface="Arial"/>
              </a:rPr>
              <a:t>heating? </a:t>
            </a:r>
            <a:r>
              <a:rPr sz="2600" spc="-5" dirty="0">
                <a:latin typeface="Arial"/>
                <a:cs typeface="Arial"/>
              </a:rPr>
              <a:t>Why </a:t>
            </a:r>
            <a:r>
              <a:rPr sz="2600" dirty="0">
                <a:latin typeface="Arial"/>
                <a:cs typeface="Arial"/>
              </a:rPr>
              <a:t>or </a:t>
            </a:r>
            <a:r>
              <a:rPr sz="2600" spc="-5" dirty="0">
                <a:latin typeface="Arial"/>
                <a:cs typeface="Arial"/>
              </a:rPr>
              <a:t>why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not?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119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3203574"/>
            <a:ext cx="5742305" cy="1942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  <a:tab pos="2090420" algn="l"/>
                <a:tab pos="3350260" algn="l"/>
                <a:tab pos="4044950" algn="l"/>
                <a:tab pos="4992370" algn="l"/>
              </a:tabLst>
            </a:pPr>
            <a:r>
              <a:rPr sz="2600" dirty="0">
                <a:latin typeface="Arial"/>
                <a:cs typeface="Arial"/>
              </a:rPr>
              <a:t>Borosili</a:t>
            </a:r>
            <a:r>
              <a:rPr sz="2600" spc="-1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ate	gla</a:t>
            </a:r>
            <a:r>
              <a:rPr sz="2600" spc="-1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ses	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	</a:t>
            </a:r>
            <a:r>
              <a:rPr sz="2600" spc="-2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us</a:t>
            </a:r>
            <a:r>
              <a:rPr sz="2600" spc="-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	silica</a:t>
            </a:r>
            <a:endParaRPr sz="2600">
              <a:latin typeface="Arial"/>
              <a:cs typeface="Arial"/>
            </a:endParaRPr>
          </a:p>
          <a:p>
            <a:pPr marL="240665" marR="5080">
              <a:lnSpc>
                <a:spcPts val="5990"/>
              </a:lnSpc>
              <a:spcBef>
                <a:spcPts val="665"/>
              </a:spcBef>
            </a:pPr>
            <a:r>
              <a:rPr sz="2600" dirty="0">
                <a:latin typeface="Arial"/>
                <a:cs typeface="Arial"/>
              </a:rPr>
              <a:t>are </a:t>
            </a:r>
            <a:r>
              <a:rPr sz="2600" spc="-5" dirty="0">
                <a:latin typeface="Arial"/>
                <a:cs typeface="Arial"/>
              </a:rPr>
              <a:t>resistant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5" dirty="0">
                <a:latin typeface="Arial"/>
                <a:cs typeface="Arial"/>
              </a:rPr>
              <a:t>thermal shock. </a:t>
            </a:r>
            <a:r>
              <a:rPr sz="2600" dirty="0">
                <a:latin typeface="Arial"/>
                <a:cs typeface="Arial"/>
              </a:rPr>
              <a:t>Why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is  </a:t>
            </a:r>
            <a:r>
              <a:rPr sz="2600" dirty="0">
                <a:latin typeface="Arial"/>
                <a:cs typeface="Arial"/>
              </a:rPr>
              <a:t>this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so?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6264401"/>
            <a:ext cx="5742305" cy="194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  <a:tab pos="688340" algn="l"/>
                <a:tab pos="1503680" algn="l"/>
                <a:tab pos="2281555" algn="l"/>
                <a:tab pos="3426460" algn="l"/>
                <a:tab pos="4481195" algn="l"/>
              </a:tabLst>
            </a:pPr>
            <a:r>
              <a:rPr sz="2600" dirty="0">
                <a:latin typeface="Arial"/>
                <a:cs typeface="Arial"/>
              </a:rPr>
              <a:t>In	your	</a:t>
            </a:r>
            <a:r>
              <a:rPr sz="2600" spc="-5" dirty="0">
                <a:latin typeface="Arial"/>
                <a:cs typeface="Arial"/>
              </a:rPr>
              <a:t>own	words,	</a:t>
            </a:r>
            <a:r>
              <a:rPr sz="2600" dirty="0">
                <a:latin typeface="Arial"/>
                <a:cs typeface="Arial"/>
              </a:rPr>
              <a:t>briefly	</a:t>
            </a:r>
            <a:r>
              <a:rPr sz="2600" spc="-5" dirty="0">
                <a:latin typeface="Arial"/>
                <a:cs typeface="Arial"/>
              </a:rPr>
              <a:t>describe</a:t>
            </a:r>
            <a:endParaRPr sz="2600">
              <a:latin typeface="Arial"/>
              <a:cs typeface="Arial"/>
            </a:endParaRPr>
          </a:p>
          <a:p>
            <a:pPr marL="240665" marR="7620">
              <a:lnSpc>
                <a:spcPct val="191500"/>
              </a:lnSpc>
              <a:tabLst>
                <a:tab pos="1136650" algn="l"/>
                <a:tab pos="2603500" algn="l"/>
                <a:tab pos="3148965" algn="l"/>
                <a:tab pos="3531235" algn="l"/>
                <a:tab pos="4500245" algn="l"/>
                <a:tab pos="5488940" algn="l"/>
              </a:tabLst>
            </a:pPr>
            <a:r>
              <a:rPr sz="2600" dirty="0">
                <a:latin typeface="Arial"/>
                <a:cs typeface="Arial"/>
              </a:rPr>
              <a:t>w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at	ha</a:t>
            </a:r>
            <a:r>
              <a:rPr sz="2600" spc="-1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s	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	a	glass	</a:t>
            </a:r>
            <a:r>
              <a:rPr sz="2600" spc="-1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ie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	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  thermally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tempered.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5962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which </a:t>
            </a:r>
            <a:r>
              <a:rPr sz="2800" spc="-5" dirty="0">
                <a:latin typeface="Georgia"/>
                <a:cs typeface="Georgia"/>
              </a:rPr>
              <a:t>necessarily </a:t>
            </a:r>
            <a:r>
              <a:rPr sz="2800" dirty="0">
                <a:latin typeface="Georgia"/>
                <a:cs typeface="Georgia"/>
              </a:rPr>
              <a:t>is </a:t>
            </a:r>
            <a:r>
              <a:rPr sz="2800" spc="-5" dirty="0">
                <a:latin typeface="Georgia"/>
                <a:cs typeface="Georgia"/>
              </a:rPr>
              <a:t>softer.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Therefore,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80717"/>
            <a:ext cx="5969635" cy="6917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8190" algn="l"/>
                <a:tab pos="1941195" algn="l"/>
                <a:tab pos="2944495" algn="l"/>
                <a:tab pos="3640454" algn="l"/>
                <a:tab pos="4473575" algn="l"/>
                <a:tab pos="5642610" algn="l"/>
              </a:tabLst>
            </a:pPr>
            <a:r>
              <a:rPr sz="2800" spc="-10" dirty="0">
                <a:latin typeface="Georgia"/>
                <a:cs typeface="Georgia"/>
              </a:rPr>
              <a:t>the	</a:t>
            </a:r>
            <a:r>
              <a:rPr sz="2800" spc="-5" dirty="0">
                <a:latin typeface="Georgia"/>
                <a:cs typeface="Georgia"/>
              </a:rPr>
              <a:t>prime	need	</a:t>
            </a:r>
            <a:r>
              <a:rPr sz="2800" spc="-10" dirty="0">
                <a:latin typeface="Georgia"/>
                <a:cs typeface="Georgia"/>
              </a:rPr>
              <a:t>for	this	group	of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06270" algn="l"/>
                <a:tab pos="2587625" algn="l"/>
                <a:tab pos="4437380" algn="l"/>
                <a:tab pos="5195570" algn="l"/>
              </a:tabLst>
            </a:pPr>
            <a:r>
              <a:rPr sz="2800" spc="-5" dirty="0">
                <a:latin typeface="Georgia"/>
                <a:cs typeface="Georgia"/>
              </a:rPr>
              <a:t>materials	is	</a:t>
            </a:r>
            <a:r>
              <a:rPr sz="2800" spc="-10" dirty="0">
                <a:latin typeface="Georgia"/>
                <a:cs typeface="Georgia"/>
              </a:rPr>
              <a:t>h</a:t>
            </a:r>
            <a:r>
              <a:rPr sz="2800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rdne</a:t>
            </a:r>
            <a:r>
              <a:rPr sz="2800" dirty="0">
                <a:latin typeface="Georgia"/>
                <a:cs typeface="Georgia"/>
              </a:rPr>
              <a:t>s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w</a:t>
            </a:r>
            <a:r>
              <a:rPr sz="2800" spc="-5" dirty="0">
                <a:latin typeface="Georgia"/>
                <a:cs typeface="Georgia"/>
              </a:rPr>
              <a:t>ear</a:t>
            </a:r>
            <a:endParaRPr sz="28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800" spc="-5" dirty="0">
                <a:latin typeface="Georgia"/>
                <a:cs typeface="Georgia"/>
              </a:rPr>
              <a:t>resistance; in addition, a high </a:t>
            </a:r>
            <a:r>
              <a:rPr sz="2800" spc="-10" dirty="0">
                <a:latin typeface="Georgia"/>
                <a:cs typeface="Georgia"/>
              </a:rPr>
              <a:t>degree 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-1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toughness</a:t>
            </a:r>
            <a:r>
              <a:rPr sz="2800" spc="-1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is</a:t>
            </a:r>
            <a:r>
              <a:rPr sz="2800" spc="-1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essential</a:t>
            </a:r>
            <a:r>
              <a:rPr sz="2800" spc="-1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to</a:t>
            </a:r>
            <a:r>
              <a:rPr sz="2800" spc="-1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ensure</a:t>
            </a:r>
            <a:r>
              <a:rPr sz="2800" spc="-1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that  the </a:t>
            </a:r>
            <a:r>
              <a:rPr sz="2800" spc="-5" dirty="0">
                <a:latin typeface="Georgia"/>
                <a:cs typeface="Georgia"/>
              </a:rPr>
              <a:t>abrasive particles do not easily  </a:t>
            </a:r>
            <a:r>
              <a:rPr sz="2800" spc="-10" dirty="0">
                <a:latin typeface="Georgia"/>
                <a:cs typeface="Georgia"/>
              </a:rPr>
              <a:t>fracture. </a:t>
            </a:r>
            <a:r>
              <a:rPr sz="2800" spc="-5" dirty="0">
                <a:latin typeface="Georgia"/>
                <a:cs typeface="Georgia"/>
              </a:rPr>
              <a:t>Diamonds, both natural and  synthetic (artificial), are utilized as  abrasives; however, </a:t>
            </a:r>
            <a:r>
              <a:rPr sz="2800" spc="-10" dirty="0">
                <a:latin typeface="Georgia"/>
                <a:cs typeface="Georgia"/>
              </a:rPr>
              <a:t>they are</a:t>
            </a:r>
            <a:r>
              <a:rPr sz="2800" spc="-114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relatively  </a:t>
            </a:r>
            <a:r>
              <a:rPr sz="2800" spc="-10" dirty="0">
                <a:latin typeface="Georgia"/>
                <a:cs typeface="Georgia"/>
              </a:rPr>
              <a:t>expensive.</a:t>
            </a:r>
            <a:r>
              <a:rPr sz="2800" spc="-17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The</a:t>
            </a:r>
            <a:r>
              <a:rPr sz="2800" spc="-1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more</a:t>
            </a:r>
            <a:r>
              <a:rPr sz="2800" spc="-1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common</a:t>
            </a:r>
            <a:r>
              <a:rPr sz="2800" spc="-1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ceramic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604" y="285926"/>
            <a:ext cx="5742940" cy="7874634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241300" algn="l"/>
                <a:tab pos="1607820" algn="l"/>
                <a:tab pos="3083560" algn="l"/>
                <a:tab pos="4231005" algn="l"/>
                <a:tab pos="5358130" algn="l"/>
              </a:tabLst>
            </a:pPr>
            <a:r>
              <a:rPr sz="2600" dirty="0">
                <a:latin typeface="Arial"/>
                <a:cs typeface="Arial"/>
              </a:rPr>
              <a:t>Glass	</a:t>
            </a:r>
            <a:r>
              <a:rPr sz="2600" spc="-1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ie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	may	a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so	be</a:t>
            </a:r>
            <a:endParaRPr sz="2600">
              <a:latin typeface="Arial"/>
              <a:cs typeface="Arial"/>
            </a:endParaRPr>
          </a:p>
          <a:p>
            <a:pPr marL="240665" marR="5080" algn="just">
              <a:lnSpc>
                <a:spcPct val="191500"/>
              </a:lnSpc>
            </a:pPr>
            <a:r>
              <a:rPr sz="2600" dirty="0">
                <a:latin typeface="Arial"/>
                <a:cs typeface="Arial"/>
              </a:rPr>
              <a:t>strengthened </a:t>
            </a:r>
            <a:r>
              <a:rPr sz="2600" spc="-5" dirty="0">
                <a:latin typeface="Arial"/>
                <a:cs typeface="Arial"/>
              </a:rPr>
              <a:t>by chemical tempering.  </a:t>
            </a:r>
            <a:r>
              <a:rPr sz="2600" dirty="0">
                <a:latin typeface="Arial"/>
                <a:cs typeface="Arial"/>
              </a:rPr>
              <a:t>With this procedure, the </a:t>
            </a:r>
            <a:r>
              <a:rPr sz="2600" spc="-5" dirty="0">
                <a:latin typeface="Arial"/>
                <a:cs typeface="Arial"/>
              </a:rPr>
              <a:t>glass</a:t>
            </a:r>
            <a:r>
              <a:rPr sz="2600" spc="-34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surface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  <a:tabLst>
                <a:tab pos="641350" algn="l"/>
                <a:tab pos="1262380" algn="l"/>
                <a:tab pos="1680845" algn="l"/>
                <a:tab pos="2026920" algn="l"/>
                <a:tab pos="2905760" algn="l"/>
                <a:tab pos="3340735" algn="l"/>
                <a:tab pos="5380990" algn="l"/>
              </a:tabLst>
            </a:pPr>
            <a:r>
              <a:rPr sz="2600" dirty="0">
                <a:latin typeface="Arial"/>
                <a:cs typeface="Arial"/>
              </a:rPr>
              <a:t>is	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	in	a	state	of	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pre</a:t>
            </a:r>
            <a:r>
              <a:rPr sz="2600" spc="-1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si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	</a:t>
            </a:r>
            <a:r>
              <a:rPr sz="2600" spc="-10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y</a:t>
            </a:r>
            <a:endParaRPr sz="2600">
              <a:latin typeface="Arial"/>
              <a:cs typeface="Arial"/>
            </a:endParaRPr>
          </a:p>
          <a:p>
            <a:pPr marL="240665" marR="5080" algn="just">
              <a:lnSpc>
                <a:spcPct val="1916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exchanging </a:t>
            </a:r>
            <a:r>
              <a:rPr sz="2600" spc="-5" dirty="0">
                <a:latin typeface="Arial"/>
                <a:cs typeface="Arial"/>
              </a:rPr>
              <a:t>some </a:t>
            </a:r>
            <a:r>
              <a:rPr sz="2600" dirty="0">
                <a:latin typeface="Arial"/>
                <a:cs typeface="Arial"/>
              </a:rPr>
              <a:t>of the </a:t>
            </a:r>
            <a:r>
              <a:rPr sz="2600" spc="-5" dirty="0">
                <a:latin typeface="Arial"/>
                <a:cs typeface="Arial"/>
              </a:rPr>
              <a:t>cations </a:t>
            </a:r>
            <a:r>
              <a:rPr sz="2600" dirty="0">
                <a:latin typeface="Arial"/>
                <a:cs typeface="Arial"/>
              </a:rPr>
              <a:t>near  the </a:t>
            </a:r>
            <a:r>
              <a:rPr sz="2600" spc="-5" dirty="0">
                <a:latin typeface="Arial"/>
                <a:cs typeface="Arial"/>
              </a:rPr>
              <a:t>surface </a:t>
            </a:r>
            <a:r>
              <a:rPr sz="2600" dirty="0">
                <a:latin typeface="Arial"/>
                <a:cs typeface="Arial"/>
              </a:rPr>
              <a:t>with other cations having  a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larger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diameter.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Suggest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one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type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 </a:t>
            </a:r>
            <a:r>
              <a:rPr sz="2600" spc="-5" dirty="0">
                <a:latin typeface="Arial"/>
                <a:cs typeface="Arial"/>
              </a:rPr>
              <a:t>cation that, </a:t>
            </a:r>
            <a:r>
              <a:rPr sz="2600" dirty="0">
                <a:latin typeface="Arial"/>
                <a:cs typeface="Arial"/>
              </a:rPr>
              <a:t>by </a:t>
            </a:r>
            <a:r>
              <a:rPr sz="2600" spc="-5" dirty="0">
                <a:latin typeface="Arial"/>
                <a:cs typeface="Arial"/>
              </a:rPr>
              <a:t>replacing </a:t>
            </a:r>
            <a:r>
              <a:rPr sz="2600" dirty="0">
                <a:latin typeface="Arial"/>
                <a:cs typeface="Arial"/>
              </a:rPr>
              <a:t>Na+, will  induce </a:t>
            </a:r>
            <a:r>
              <a:rPr sz="2600" spc="-5" dirty="0">
                <a:latin typeface="Arial"/>
                <a:cs typeface="Arial"/>
              </a:rPr>
              <a:t>chemical tempering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4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soda–  lime</a:t>
            </a:r>
            <a:r>
              <a:rPr sz="2600" spc="-5" dirty="0">
                <a:latin typeface="Arial"/>
                <a:cs typeface="Arial"/>
              </a:rPr>
              <a:t> glass.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120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44380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2464" algn="l"/>
                <a:tab pos="2791460" algn="l"/>
              </a:tabLst>
            </a:pPr>
            <a:r>
              <a:rPr spc="-5" dirty="0"/>
              <a:t>Fabrication	</a:t>
            </a:r>
            <a:r>
              <a:rPr dirty="0"/>
              <a:t>and	</a:t>
            </a:r>
            <a:r>
              <a:rPr spc="-5" dirty="0"/>
              <a:t>Processing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121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0294" y="880618"/>
            <a:ext cx="12598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835" algn="l"/>
              </a:tabLst>
            </a:pPr>
            <a:r>
              <a:rPr sz="2600" dirty="0">
                <a:latin typeface="Arial"/>
                <a:cs typeface="Arial"/>
              </a:rPr>
              <a:t>of	Clay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639570"/>
            <a:ext cx="5970270" cy="272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Products</a:t>
            </a:r>
            <a:endParaRPr sz="2600">
              <a:latin typeface="Arial"/>
              <a:cs typeface="Arial"/>
            </a:endParaRPr>
          </a:p>
          <a:p>
            <a:pPr marL="469265" marR="5080" indent="-227965" algn="just">
              <a:lnSpc>
                <a:spcPct val="191600"/>
              </a:lnSpc>
              <a:spcBef>
                <a:spcPts val="195"/>
              </a:spcBef>
              <a:buFont typeface="Symbol"/>
              <a:buChar char=""/>
              <a:tabLst>
                <a:tab pos="469900" algn="l"/>
              </a:tabLst>
            </a:pPr>
            <a:r>
              <a:rPr sz="2600" dirty="0">
                <a:latin typeface="Arial"/>
                <a:cs typeface="Arial"/>
              </a:rPr>
              <a:t>Cite the </a:t>
            </a:r>
            <a:r>
              <a:rPr sz="2600" spc="-5" dirty="0">
                <a:latin typeface="Arial"/>
                <a:cs typeface="Arial"/>
              </a:rPr>
              <a:t>two desirable characteristics  </a:t>
            </a:r>
            <a:r>
              <a:rPr sz="2600" dirty="0">
                <a:latin typeface="Arial"/>
                <a:cs typeface="Arial"/>
              </a:rPr>
              <a:t>of clay </a:t>
            </a:r>
            <a:r>
              <a:rPr sz="2600" spc="-5" dirty="0">
                <a:latin typeface="Arial"/>
                <a:cs typeface="Arial"/>
              </a:rPr>
              <a:t>minerals </a:t>
            </a:r>
            <a:r>
              <a:rPr sz="2600" dirty="0">
                <a:latin typeface="Arial"/>
                <a:cs typeface="Arial"/>
              </a:rPr>
              <a:t>relative to </a:t>
            </a:r>
            <a:r>
              <a:rPr sz="2600" spc="-5" dirty="0">
                <a:latin typeface="Arial"/>
                <a:cs typeface="Arial"/>
              </a:rPr>
              <a:t>fabrication  </a:t>
            </a:r>
            <a:r>
              <a:rPr sz="2600" dirty="0">
                <a:latin typeface="Arial"/>
                <a:cs typeface="Arial"/>
              </a:rPr>
              <a:t>processes.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5482208"/>
            <a:ext cx="5741670" cy="2701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From a molecular perspective,</a:t>
            </a:r>
            <a:r>
              <a:rPr sz="2600" spc="4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briefly</a:t>
            </a:r>
            <a:endParaRPr sz="26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2855"/>
              </a:spcBef>
            </a:pPr>
            <a:r>
              <a:rPr sz="2600" dirty="0">
                <a:latin typeface="Arial"/>
                <a:cs typeface="Arial"/>
              </a:rPr>
              <a:t>explain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mechanism </a:t>
            </a:r>
            <a:r>
              <a:rPr sz="2600" spc="-5" dirty="0">
                <a:latin typeface="Arial"/>
                <a:cs typeface="Arial"/>
              </a:rPr>
              <a:t>by which</a:t>
            </a:r>
            <a:r>
              <a:rPr sz="2600" spc="3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clay</a:t>
            </a:r>
            <a:endParaRPr sz="2600">
              <a:latin typeface="Arial"/>
              <a:cs typeface="Arial"/>
            </a:endParaRPr>
          </a:p>
          <a:p>
            <a:pPr marL="240665" marR="5080">
              <a:lnSpc>
                <a:spcPct val="191500"/>
              </a:lnSpc>
              <a:spcBef>
                <a:spcPts val="15"/>
              </a:spcBef>
              <a:tabLst>
                <a:tab pos="1659889" algn="l"/>
                <a:tab pos="3007360" algn="l"/>
                <a:tab pos="4939030" algn="l"/>
              </a:tabLst>
            </a:pPr>
            <a:r>
              <a:rPr sz="2600" dirty="0">
                <a:latin typeface="Arial"/>
                <a:cs typeface="Arial"/>
              </a:rPr>
              <a:t>min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als	become	</a:t>
            </a:r>
            <a:r>
              <a:rPr sz="2600" spc="-10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plast</a:t>
            </a:r>
            <a:r>
              <a:rPr sz="2600" spc="-2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	</a:t>
            </a:r>
            <a:r>
              <a:rPr sz="2600" spc="-1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hen  water </a:t>
            </a:r>
            <a:r>
              <a:rPr sz="2600" spc="-5" dirty="0">
                <a:latin typeface="Arial"/>
                <a:cs typeface="Arial"/>
              </a:rPr>
              <a:t>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added.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604" y="285926"/>
            <a:ext cx="5739765" cy="255778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What are the </a:t>
            </a:r>
            <a:r>
              <a:rPr sz="2600" spc="-5" dirty="0">
                <a:latin typeface="Arial"/>
                <a:cs typeface="Arial"/>
              </a:rPr>
              <a:t>three </a:t>
            </a:r>
            <a:r>
              <a:rPr sz="2600" dirty="0">
                <a:latin typeface="Arial"/>
                <a:cs typeface="Arial"/>
              </a:rPr>
              <a:t>main</a:t>
            </a:r>
            <a:r>
              <a:rPr sz="2600" spc="3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components</a:t>
            </a:r>
            <a:endParaRPr sz="2600">
              <a:latin typeface="Arial"/>
              <a:cs typeface="Arial"/>
            </a:endParaRPr>
          </a:p>
          <a:p>
            <a:pPr marL="240665" marR="5080">
              <a:lnSpc>
                <a:spcPct val="191500"/>
              </a:lnSpc>
              <a:tabLst>
                <a:tab pos="783590" algn="l"/>
                <a:tab pos="1234440" algn="l"/>
                <a:tab pos="2988945" algn="l"/>
                <a:tab pos="4411980" algn="l"/>
                <a:tab pos="5378450" algn="l"/>
              </a:tabLst>
            </a:pPr>
            <a:r>
              <a:rPr sz="2600" dirty="0">
                <a:latin typeface="Arial"/>
                <a:cs typeface="Arial"/>
              </a:rPr>
              <a:t>of	a	w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itewa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	ceram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	su</a:t>
            </a:r>
            <a:r>
              <a:rPr sz="2600" spc="-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	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  </a:t>
            </a:r>
            <a:r>
              <a:rPr sz="2600" spc="-5" dirty="0">
                <a:latin typeface="Arial"/>
                <a:cs typeface="Arial"/>
              </a:rPr>
              <a:t>porcelain?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122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3964051"/>
            <a:ext cx="5741670" cy="1181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What </a:t>
            </a:r>
            <a:r>
              <a:rPr sz="2600" spc="-5" dirty="0">
                <a:latin typeface="Arial"/>
                <a:cs typeface="Arial"/>
              </a:rPr>
              <a:t>role </a:t>
            </a:r>
            <a:r>
              <a:rPr sz="2600" dirty="0">
                <a:latin typeface="Arial"/>
                <a:cs typeface="Arial"/>
              </a:rPr>
              <a:t>does </a:t>
            </a:r>
            <a:r>
              <a:rPr sz="2600" spc="5" dirty="0">
                <a:latin typeface="Arial"/>
                <a:cs typeface="Arial"/>
              </a:rPr>
              <a:t>each </a:t>
            </a:r>
            <a:r>
              <a:rPr sz="2600" spc="-5" dirty="0">
                <a:latin typeface="Arial"/>
                <a:cs typeface="Arial"/>
              </a:rPr>
              <a:t>component</a:t>
            </a:r>
            <a:r>
              <a:rPr sz="2600" spc="2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play</a:t>
            </a:r>
            <a:endParaRPr sz="26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2855"/>
              </a:spcBef>
            </a:pP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forming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firing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procedures?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6264401"/>
            <a:ext cx="5740400" cy="2701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  <a:tab pos="1040765" algn="l"/>
                <a:tab pos="1417955" algn="l"/>
                <a:tab pos="2207895" algn="l"/>
                <a:tab pos="3721735" algn="l"/>
              </a:tabLst>
            </a:pPr>
            <a:r>
              <a:rPr sz="2600" dirty="0">
                <a:latin typeface="Arial"/>
                <a:cs typeface="Arial"/>
              </a:rPr>
              <a:t>Why	is	it</a:t>
            </a:r>
            <a:r>
              <a:rPr sz="2600" spc="3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	</a:t>
            </a:r>
            <a:r>
              <a:rPr sz="2600" spc="-5" dirty="0">
                <a:latin typeface="Arial"/>
                <a:cs typeface="Arial"/>
              </a:rPr>
              <a:t>important	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5" dirty="0">
                <a:latin typeface="Arial"/>
                <a:cs typeface="Arial"/>
              </a:rPr>
              <a:t>control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240665" marR="5080">
              <a:lnSpc>
                <a:spcPct val="191500"/>
              </a:lnSpc>
              <a:tabLst>
                <a:tab pos="934085" algn="l"/>
                <a:tab pos="1828800" algn="l"/>
                <a:tab pos="4246245" algn="l"/>
                <a:tab pos="5432425" algn="l"/>
              </a:tabLst>
            </a:pPr>
            <a:r>
              <a:rPr sz="2600" dirty="0">
                <a:latin typeface="Arial"/>
                <a:cs typeface="Arial"/>
              </a:rPr>
              <a:t>rate of drying of a </a:t>
            </a:r>
            <a:r>
              <a:rPr sz="2600" spc="-5" dirty="0">
                <a:latin typeface="Arial"/>
                <a:cs typeface="Arial"/>
              </a:rPr>
              <a:t>ceramic </a:t>
            </a:r>
            <a:r>
              <a:rPr sz="2600" dirty="0">
                <a:latin typeface="Arial"/>
                <a:cs typeface="Arial"/>
              </a:rPr>
              <a:t>body </a:t>
            </a:r>
            <a:r>
              <a:rPr sz="2600" spc="-5" dirty="0">
                <a:latin typeface="Arial"/>
                <a:cs typeface="Arial"/>
              </a:rPr>
              <a:t>that  </a:t>
            </a:r>
            <a:r>
              <a:rPr sz="2600" dirty="0">
                <a:latin typeface="Arial"/>
                <a:cs typeface="Arial"/>
              </a:rPr>
              <a:t>has	been	hydropl</a:t>
            </a:r>
            <a:r>
              <a:rPr sz="2600" spc="-2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stic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2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y	fo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med	or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slip</a:t>
            </a:r>
            <a:r>
              <a:rPr sz="2600" spc="-5" dirty="0">
                <a:latin typeface="Arial"/>
                <a:cs typeface="Arial"/>
              </a:rPr>
              <a:t> cast?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604" y="285926"/>
            <a:ext cx="5739765" cy="255778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241300" algn="l"/>
                <a:tab pos="993140" algn="l"/>
                <a:tab pos="1908810" algn="l"/>
                <a:tab pos="3065145" algn="l"/>
                <a:tab pos="3781425" algn="l"/>
                <a:tab pos="5266690" algn="l"/>
              </a:tabLst>
            </a:pPr>
            <a:r>
              <a:rPr sz="2600" dirty="0">
                <a:latin typeface="Arial"/>
                <a:cs typeface="Arial"/>
              </a:rPr>
              <a:t>Cite	thr</a:t>
            </a:r>
            <a:r>
              <a:rPr sz="2600" spc="-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	facto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s	that	infl</a:t>
            </a:r>
            <a:r>
              <a:rPr sz="2600" spc="-15" dirty="0">
                <a:latin typeface="Arial"/>
                <a:cs typeface="Arial"/>
              </a:rPr>
              <a:t>u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nce	the</a:t>
            </a:r>
            <a:endParaRPr sz="2600">
              <a:latin typeface="Arial"/>
              <a:cs typeface="Arial"/>
            </a:endParaRPr>
          </a:p>
          <a:p>
            <a:pPr marL="240665" marR="8255">
              <a:lnSpc>
                <a:spcPct val="191500"/>
              </a:lnSpc>
            </a:pPr>
            <a:r>
              <a:rPr sz="2600" dirty="0">
                <a:latin typeface="Arial"/>
                <a:cs typeface="Arial"/>
              </a:rPr>
              <a:t>rate of </a:t>
            </a:r>
            <a:r>
              <a:rPr sz="2600" spc="-5" dirty="0">
                <a:latin typeface="Arial"/>
                <a:cs typeface="Arial"/>
              </a:rPr>
              <a:t>drying, and explain how each  affects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rate.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123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3964051"/>
            <a:ext cx="5742305" cy="2700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Cite one </a:t>
            </a:r>
            <a:r>
              <a:rPr sz="2600" spc="-5" dirty="0">
                <a:latin typeface="Arial"/>
                <a:cs typeface="Arial"/>
              </a:rPr>
              <a:t>reason </a:t>
            </a:r>
            <a:r>
              <a:rPr sz="2600" dirty="0">
                <a:latin typeface="Arial"/>
                <a:cs typeface="Arial"/>
              </a:rPr>
              <a:t>why drying</a:t>
            </a:r>
            <a:r>
              <a:rPr sz="2600" spc="-3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shrinkage</a:t>
            </a:r>
            <a:endParaRPr sz="2600">
              <a:latin typeface="Arial"/>
              <a:cs typeface="Arial"/>
            </a:endParaRPr>
          </a:p>
          <a:p>
            <a:pPr marL="240665" marR="7620" algn="just">
              <a:lnSpc>
                <a:spcPct val="191600"/>
              </a:lnSpc>
            </a:pPr>
            <a:r>
              <a:rPr sz="2600" dirty="0">
                <a:latin typeface="Arial"/>
                <a:cs typeface="Arial"/>
              </a:rPr>
              <a:t>is greater for slip </a:t>
            </a:r>
            <a:r>
              <a:rPr sz="2600" spc="-5" dirty="0">
                <a:latin typeface="Arial"/>
                <a:cs typeface="Arial"/>
              </a:rPr>
              <a:t>cast </a:t>
            </a:r>
            <a:r>
              <a:rPr sz="2600" dirty="0">
                <a:latin typeface="Arial"/>
                <a:cs typeface="Arial"/>
              </a:rPr>
              <a:t>or </a:t>
            </a:r>
            <a:r>
              <a:rPr sz="2600" spc="-5" dirty="0">
                <a:latin typeface="Arial"/>
                <a:cs typeface="Arial"/>
              </a:rPr>
              <a:t>hydroplastic  </a:t>
            </a:r>
            <a:r>
              <a:rPr sz="2600" dirty="0">
                <a:latin typeface="Arial"/>
                <a:cs typeface="Arial"/>
              </a:rPr>
              <a:t>products that have </a:t>
            </a:r>
            <a:r>
              <a:rPr sz="2600" spc="-5" dirty="0">
                <a:latin typeface="Arial"/>
                <a:cs typeface="Arial"/>
              </a:rPr>
              <a:t>smaller </a:t>
            </a:r>
            <a:r>
              <a:rPr sz="2600" dirty="0">
                <a:latin typeface="Arial"/>
                <a:cs typeface="Arial"/>
              </a:rPr>
              <a:t>clay  particles.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604" y="285926"/>
            <a:ext cx="5739765" cy="255778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Name </a:t>
            </a:r>
            <a:r>
              <a:rPr sz="2600" spc="-5" dirty="0">
                <a:latin typeface="Arial"/>
                <a:cs typeface="Arial"/>
              </a:rPr>
              <a:t>three </a:t>
            </a:r>
            <a:r>
              <a:rPr sz="2600" dirty="0">
                <a:latin typeface="Arial"/>
                <a:cs typeface="Arial"/>
              </a:rPr>
              <a:t>factors that </a:t>
            </a:r>
            <a:r>
              <a:rPr sz="2600" spc="-5" dirty="0">
                <a:latin typeface="Arial"/>
                <a:cs typeface="Arial"/>
              </a:rPr>
              <a:t>influence</a:t>
            </a:r>
            <a:r>
              <a:rPr sz="2600" spc="509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240665" marR="6350">
              <a:lnSpc>
                <a:spcPct val="191500"/>
              </a:lnSpc>
            </a:pPr>
            <a:r>
              <a:rPr sz="2600" dirty="0">
                <a:latin typeface="Arial"/>
                <a:cs typeface="Arial"/>
              </a:rPr>
              <a:t>degree to </a:t>
            </a:r>
            <a:r>
              <a:rPr sz="2600" spc="-5" dirty="0">
                <a:latin typeface="Arial"/>
                <a:cs typeface="Arial"/>
              </a:rPr>
              <a:t>which vitrification occurs </a:t>
            </a:r>
            <a:r>
              <a:rPr sz="2600" dirty="0">
                <a:latin typeface="Arial"/>
                <a:cs typeface="Arial"/>
              </a:rPr>
              <a:t>in  claybased ceramic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wares.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124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964051"/>
            <a:ext cx="5969635" cy="2700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469900" algn="l"/>
              </a:tabLst>
            </a:pPr>
            <a:r>
              <a:rPr sz="2600" dirty="0">
                <a:latin typeface="Arial"/>
                <a:cs typeface="Arial"/>
              </a:rPr>
              <a:t>Explain how </a:t>
            </a:r>
            <a:r>
              <a:rPr sz="2600" spc="-5" dirty="0">
                <a:latin typeface="Arial"/>
                <a:cs typeface="Arial"/>
              </a:rPr>
              <a:t>density, firing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distortion,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600"/>
              </a:lnSpc>
            </a:pPr>
            <a:r>
              <a:rPr sz="2600" dirty="0">
                <a:latin typeface="Arial"/>
                <a:cs typeface="Arial"/>
              </a:rPr>
              <a:t>strength, corrosion resistance, and  thermal </a:t>
            </a:r>
            <a:r>
              <a:rPr sz="2600" spc="-5" dirty="0">
                <a:latin typeface="Arial"/>
                <a:cs typeface="Arial"/>
              </a:rPr>
              <a:t>conductivity </a:t>
            </a:r>
            <a:r>
              <a:rPr sz="2600" dirty="0">
                <a:latin typeface="Arial"/>
                <a:cs typeface="Arial"/>
              </a:rPr>
              <a:t>are </a:t>
            </a:r>
            <a:r>
              <a:rPr sz="2600" spc="-5" dirty="0">
                <a:latin typeface="Arial"/>
                <a:cs typeface="Arial"/>
              </a:rPr>
              <a:t>affected </a:t>
            </a:r>
            <a:r>
              <a:rPr sz="2600" dirty="0">
                <a:latin typeface="Arial"/>
                <a:cs typeface="Arial"/>
              </a:rPr>
              <a:t>by </a:t>
            </a:r>
            <a:r>
              <a:rPr sz="2600" spc="-5" dirty="0">
                <a:latin typeface="Arial"/>
                <a:cs typeface="Arial"/>
              </a:rPr>
              <a:t>the  </a:t>
            </a:r>
            <a:r>
              <a:rPr sz="2600" dirty="0">
                <a:latin typeface="Arial"/>
                <a:cs typeface="Arial"/>
              </a:rPr>
              <a:t>extent of</a:t>
            </a:r>
            <a:r>
              <a:rPr sz="2600" spc="-5" dirty="0">
                <a:latin typeface="Arial"/>
                <a:cs typeface="Arial"/>
              </a:rPr>
              <a:t> vitrification.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27044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Powder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Pressing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125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62430"/>
            <a:ext cx="5972175" cy="421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  <a:tab pos="1882139" algn="l"/>
                <a:tab pos="3586479" algn="l"/>
                <a:tab pos="5477510" algn="l"/>
              </a:tabLst>
            </a:pPr>
            <a:r>
              <a:rPr sz="2600" dirty="0">
                <a:latin typeface="Arial"/>
                <a:cs typeface="Arial"/>
              </a:rPr>
              <a:t>Some	</a:t>
            </a:r>
            <a:r>
              <a:rPr sz="2600" spc="-5" dirty="0">
                <a:latin typeface="Arial"/>
                <a:cs typeface="Arial"/>
              </a:rPr>
              <a:t>ceramic	materials	are</a:t>
            </a:r>
            <a:endParaRPr sz="2600">
              <a:latin typeface="Arial"/>
              <a:cs typeface="Arial"/>
            </a:endParaRPr>
          </a:p>
          <a:p>
            <a:pPr marL="469265" marR="5080">
              <a:lnSpc>
                <a:spcPts val="5980"/>
              </a:lnSpc>
              <a:spcBef>
                <a:spcPts val="675"/>
              </a:spcBef>
              <a:tabLst>
                <a:tab pos="1323975" algn="l"/>
                <a:tab pos="2093595" algn="l"/>
                <a:tab pos="2398395" algn="l"/>
                <a:tab pos="2616835" algn="l"/>
                <a:tab pos="2940685" algn="l"/>
                <a:tab pos="3251200" algn="l"/>
                <a:tab pos="3667125" algn="l"/>
                <a:tab pos="4618355" algn="l"/>
                <a:tab pos="5407025" algn="l"/>
              </a:tabLst>
            </a:pPr>
            <a:r>
              <a:rPr sz="2600" dirty="0">
                <a:latin typeface="Arial"/>
                <a:cs typeface="Arial"/>
              </a:rPr>
              <a:t>fabricated	by	</a:t>
            </a:r>
            <a:r>
              <a:rPr sz="2600" spc="-10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ot	isostatic	</a:t>
            </a:r>
            <a:r>
              <a:rPr sz="2600" spc="-1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ressing.  Cite	so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	of	the	limitat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s	and</a:t>
            </a:r>
            <a:endParaRPr sz="2600">
              <a:latin typeface="Arial"/>
              <a:cs typeface="Arial"/>
            </a:endParaRPr>
          </a:p>
          <a:p>
            <a:pPr marL="469265" marR="8890">
              <a:lnSpc>
                <a:spcPts val="5980"/>
              </a:lnSpc>
              <a:spcBef>
                <a:spcPts val="5"/>
              </a:spcBef>
              <a:tabLst>
                <a:tab pos="2370455" algn="l"/>
                <a:tab pos="4401185" algn="l"/>
                <a:tab pos="5440045" algn="l"/>
              </a:tabLst>
            </a:pPr>
            <a:r>
              <a:rPr sz="2600" dirty="0">
                <a:latin typeface="Arial"/>
                <a:cs typeface="Arial"/>
              </a:rPr>
              <a:t>diff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lt</a:t>
            </a:r>
            <a:r>
              <a:rPr sz="2600" spc="-10" dirty="0">
                <a:latin typeface="Arial"/>
                <a:cs typeface="Arial"/>
              </a:rPr>
              <a:t>ie</a:t>
            </a:r>
            <a:r>
              <a:rPr sz="2600" dirty="0">
                <a:latin typeface="Arial"/>
                <a:cs typeface="Arial"/>
              </a:rPr>
              <a:t>s	assoc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ated	wi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	this  technique.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2600" b="1" dirty="0">
                <a:latin typeface="Arial"/>
                <a:cs typeface="Arial"/>
              </a:rPr>
              <a:t>DESIGN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PROBLEM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2187" y="6243065"/>
            <a:ext cx="11468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modern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7255" y="6243065"/>
            <a:ext cx="10731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kitchen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6243065"/>
            <a:ext cx="2722880" cy="1181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1300" algn="l"/>
                <a:tab pos="1529715" algn="l"/>
                <a:tab pos="2230755" algn="l"/>
              </a:tabLst>
            </a:pPr>
            <a:r>
              <a:rPr sz="2600" dirty="0">
                <a:latin typeface="Arial"/>
                <a:cs typeface="Arial"/>
              </a:rPr>
              <a:t>Some	</a:t>
            </a:r>
            <a:r>
              <a:rPr sz="2600" spc="-10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	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</a:t>
            </a:r>
            <a:endParaRPr sz="26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2855"/>
              </a:spcBef>
              <a:tabLst>
                <a:tab pos="2048510" algn="l"/>
              </a:tabLst>
            </a:pPr>
            <a:r>
              <a:rPr sz="2600" dirty="0">
                <a:latin typeface="Arial"/>
                <a:cs typeface="Arial"/>
              </a:rPr>
              <a:t>cookware	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1236" y="7002018"/>
            <a:ext cx="15195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0630" algn="l"/>
              </a:tabLst>
            </a:pPr>
            <a:r>
              <a:rPr sz="2600" spc="-15" dirty="0">
                <a:latin typeface="Arial"/>
                <a:cs typeface="Arial"/>
              </a:rPr>
              <a:t>m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de	of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8257" y="7002018"/>
            <a:ext cx="11817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ceramic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53" y="7760969"/>
            <a:ext cx="14579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materia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2004" y="285926"/>
            <a:ext cx="5969635" cy="761093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356995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 dirty="0">
              <a:latin typeface="Georgia"/>
              <a:cs typeface="Georgia"/>
            </a:endParaRPr>
          </a:p>
          <a:p>
            <a:pPr marL="12700" indent="228600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469900" algn="l"/>
                <a:tab pos="1451610" algn="l"/>
                <a:tab pos="2193290" algn="l"/>
                <a:tab pos="3359150" algn="l"/>
                <a:tab pos="4578985" algn="l"/>
              </a:tabLst>
            </a:pPr>
            <a:r>
              <a:rPr sz="2600" dirty="0">
                <a:latin typeface="Arial"/>
                <a:cs typeface="Arial"/>
              </a:rPr>
              <a:t>Li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	at	least	three	imp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ant</a:t>
            </a:r>
          </a:p>
          <a:p>
            <a:pPr marL="469265" marR="5080">
              <a:lnSpc>
                <a:spcPct val="191500"/>
              </a:lnSpc>
            </a:pPr>
            <a:r>
              <a:rPr sz="2600" spc="-5" dirty="0">
                <a:latin typeface="Arial"/>
                <a:cs typeface="Arial"/>
              </a:rPr>
              <a:t>characteristics required </a:t>
            </a:r>
            <a:r>
              <a:rPr sz="2600" dirty="0">
                <a:latin typeface="Arial"/>
                <a:cs typeface="Arial"/>
              </a:rPr>
              <a:t>of a material  to be </a:t>
            </a:r>
            <a:r>
              <a:rPr sz="2600" spc="-5" dirty="0">
                <a:latin typeface="Arial"/>
                <a:cs typeface="Arial"/>
              </a:rPr>
              <a:t>used </a:t>
            </a:r>
            <a:r>
              <a:rPr sz="2600" dirty="0">
                <a:latin typeface="Arial"/>
                <a:cs typeface="Arial"/>
              </a:rPr>
              <a:t>for </a:t>
            </a:r>
            <a:r>
              <a:rPr sz="2600" spc="-5" dirty="0">
                <a:latin typeface="Arial"/>
                <a:cs typeface="Arial"/>
              </a:rPr>
              <a:t>this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application.</a:t>
            </a:r>
          </a:p>
          <a:p>
            <a:pPr marL="12700" marR="149860" indent="228600">
              <a:lnSpc>
                <a:spcPct val="191800"/>
              </a:lnSpc>
              <a:spcBef>
                <a:spcPts val="175"/>
              </a:spcBef>
              <a:buFont typeface="Symbol"/>
              <a:buChar char=""/>
              <a:tabLst>
                <a:tab pos="469900" algn="l"/>
              </a:tabLst>
            </a:pPr>
            <a:r>
              <a:rPr sz="2600" dirty="0">
                <a:latin typeface="Arial"/>
                <a:cs typeface="Arial"/>
              </a:rPr>
              <a:t>Make a comparison of three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ceramic  </a:t>
            </a:r>
            <a:r>
              <a:rPr sz="2600" dirty="0">
                <a:latin typeface="Arial"/>
                <a:cs typeface="Arial"/>
              </a:rPr>
              <a:t>materials as </a:t>
            </a:r>
            <a:r>
              <a:rPr sz="2600" spc="-5" dirty="0">
                <a:latin typeface="Arial"/>
                <a:cs typeface="Arial"/>
              </a:rPr>
              <a:t>to their </a:t>
            </a:r>
            <a:r>
              <a:rPr sz="2600" dirty="0">
                <a:latin typeface="Arial"/>
                <a:cs typeface="Arial"/>
              </a:rPr>
              <a:t>relative </a:t>
            </a:r>
            <a:r>
              <a:rPr sz="2600" spc="-5" dirty="0">
                <a:latin typeface="Arial"/>
                <a:cs typeface="Arial"/>
              </a:rPr>
              <a:t>properties  </a:t>
            </a:r>
            <a:r>
              <a:rPr sz="2600" dirty="0">
                <a:latin typeface="Arial"/>
                <a:cs typeface="Arial"/>
              </a:rPr>
              <a:t>and, in addition, </a:t>
            </a:r>
            <a:r>
              <a:rPr sz="2600" spc="-10" dirty="0">
                <a:latin typeface="Arial"/>
                <a:cs typeface="Arial"/>
              </a:rPr>
              <a:t>to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cost.</a:t>
            </a:r>
          </a:p>
          <a:p>
            <a:pPr marL="469265" marR="5080" indent="-227965" algn="just">
              <a:lnSpc>
                <a:spcPct val="191600"/>
              </a:lnSpc>
              <a:spcBef>
                <a:spcPts val="180"/>
              </a:spcBef>
              <a:buFont typeface="Symbol"/>
              <a:buChar char=""/>
              <a:tabLst>
                <a:tab pos="469900" algn="l"/>
              </a:tabLst>
            </a:pPr>
            <a:r>
              <a:rPr sz="2600" dirty="0">
                <a:latin typeface="Arial"/>
                <a:cs typeface="Arial"/>
              </a:rPr>
              <a:t>On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basis of this </a:t>
            </a:r>
            <a:r>
              <a:rPr sz="2600" spc="-5" dirty="0">
                <a:latin typeface="Arial"/>
                <a:cs typeface="Arial"/>
              </a:rPr>
              <a:t>comparison,  select </a:t>
            </a:r>
            <a:r>
              <a:rPr sz="2600" dirty="0">
                <a:latin typeface="Arial"/>
                <a:cs typeface="Arial"/>
              </a:rPr>
              <a:t>the material most suitable for  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cookware.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304" y="9276080"/>
            <a:ext cx="7689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sz="1100" b="1" spc="-85" dirty="0">
                <a:latin typeface="Trebuchet MS"/>
                <a:cs typeface="Trebuchet MS"/>
              </a:rPr>
              <a:t>126</a:t>
            </a:fld>
            <a:r>
              <a:rPr sz="1100" b="1" spc="-85" dirty="0">
                <a:latin typeface="Trebuchet MS"/>
                <a:cs typeface="Trebuchet MS"/>
              </a:rPr>
              <a:t> </a:t>
            </a:r>
            <a:r>
              <a:rPr sz="1100" b="1" spc="-120" dirty="0">
                <a:latin typeface="Trebuchet MS"/>
                <a:cs typeface="Trebuchet MS"/>
              </a:rPr>
              <a:t>| </a:t>
            </a:r>
            <a:r>
              <a:rPr sz="1100" spc="-45" dirty="0">
                <a:solidFill>
                  <a:srgbClr val="808080"/>
                </a:solidFill>
                <a:latin typeface="Trebuchet MS"/>
                <a:cs typeface="Trebuchet MS"/>
              </a:rPr>
              <a:t>P </a:t>
            </a:r>
            <a:r>
              <a:rPr sz="1100" spc="-50" dirty="0">
                <a:solidFill>
                  <a:srgbClr val="808080"/>
                </a:solidFill>
                <a:latin typeface="Trebuchet MS"/>
                <a:cs typeface="Trebuchet MS"/>
              </a:rPr>
              <a:t>a </a:t>
            </a:r>
            <a:r>
              <a:rPr sz="1100" spc="-3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1100" spc="-6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4360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8639" algn="l"/>
                <a:tab pos="3321050" algn="l"/>
              </a:tabLst>
            </a:pPr>
            <a:r>
              <a:rPr sz="2800" spc="-5" dirty="0">
                <a:latin typeface="Georgia"/>
                <a:cs typeface="Georgia"/>
              </a:rPr>
              <a:t>abr</a:t>
            </a:r>
            <a:r>
              <a:rPr sz="2800" spc="-20" dirty="0">
                <a:latin typeface="Georgia"/>
                <a:cs typeface="Georgia"/>
              </a:rPr>
              <a:t>a</a:t>
            </a:r>
            <a:r>
              <a:rPr sz="2800" spc="5" dirty="0">
                <a:latin typeface="Georgia"/>
                <a:cs typeface="Georgia"/>
              </a:rPr>
              <a:t>s</a:t>
            </a:r>
            <a:r>
              <a:rPr sz="2800" spc="-5" dirty="0">
                <a:latin typeface="Georgia"/>
                <a:cs typeface="Georgia"/>
              </a:rPr>
              <a:t>ives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inclu</a:t>
            </a:r>
            <a:r>
              <a:rPr sz="2800" dirty="0">
                <a:latin typeface="Georgia"/>
                <a:cs typeface="Georgia"/>
              </a:rPr>
              <a:t>d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silic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81092" y="872998"/>
            <a:ext cx="1286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carbid</a:t>
            </a:r>
            <a:r>
              <a:rPr sz="2800" spc="5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,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3344" y="1680717"/>
            <a:ext cx="165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aluminum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680717"/>
            <a:ext cx="4058920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6239" algn="l"/>
                <a:tab pos="3108325" algn="l"/>
              </a:tabLst>
            </a:pPr>
            <a:r>
              <a:rPr sz="2800" spc="-10" dirty="0">
                <a:latin typeface="Georgia"/>
                <a:cs typeface="Georgia"/>
              </a:rPr>
              <a:t>tungst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carbid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(</a:t>
            </a:r>
            <a:r>
              <a:rPr sz="2800" spc="-15" dirty="0">
                <a:latin typeface="Georgia"/>
                <a:cs typeface="Georgia"/>
              </a:rPr>
              <a:t>W</a:t>
            </a:r>
            <a:r>
              <a:rPr sz="2800" spc="5" dirty="0">
                <a:latin typeface="Georgia"/>
                <a:cs typeface="Georgia"/>
              </a:rPr>
              <a:t>C</a:t>
            </a:r>
            <a:r>
              <a:rPr sz="2800" spc="-5" dirty="0">
                <a:latin typeface="Georgia"/>
                <a:cs typeface="Georgia"/>
              </a:rPr>
              <a:t>),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Georgia"/>
                <a:cs typeface="Georgia"/>
              </a:rPr>
              <a:t>oxide and </a:t>
            </a:r>
            <a:r>
              <a:rPr sz="2800" spc="-10" dirty="0">
                <a:latin typeface="Georgia"/>
                <a:cs typeface="Georgia"/>
              </a:rPr>
              <a:t>silica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sand.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095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Georgia"/>
                <a:cs typeface="Georgia"/>
              </a:rPr>
              <a:t>Abrasives </a:t>
            </a:r>
            <a:r>
              <a:rPr spc="-10" dirty="0">
                <a:latin typeface="Georgia"/>
                <a:cs typeface="Georgia"/>
              </a:rPr>
              <a:t>are  </a:t>
            </a:r>
            <a:r>
              <a:rPr spc="-5" dirty="0">
                <a:latin typeface="Georgia"/>
                <a:cs typeface="Georgia"/>
              </a:rPr>
              <a:t>used in several</a:t>
            </a:r>
            <a:r>
              <a:rPr spc="28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forms—</a:t>
            </a:r>
          </a:p>
          <a:p>
            <a:pPr marL="12700" marR="5080" algn="just">
              <a:lnSpc>
                <a:spcPct val="189300"/>
              </a:lnSpc>
            </a:pPr>
            <a:r>
              <a:rPr spc="-5" dirty="0">
                <a:latin typeface="Georgia"/>
                <a:cs typeface="Georgia"/>
              </a:rPr>
              <a:t>bonded to grinding wheels, as coated  abrasives. </a:t>
            </a:r>
            <a:r>
              <a:rPr spc="-10" dirty="0">
                <a:latin typeface="Georgia"/>
                <a:cs typeface="Georgia"/>
              </a:rPr>
              <a:t>Coated </a:t>
            </a:r>
            <a:r>
              <a:rPr spc="-5" dirty="0">
                <a:latin typeface="Georgia"/>
                <a:cs typeface="Georgia"/>
              </a:rPr>
              <a:t>abrasives </a:t>
            </a:r>
            <a:r>
              <a:rPr spc="-10" dirty="0">
                <a:latin typeface="Georgia"/>
                <a:cs typeface="Georgia"/>
              </a:rPr>
              <a:t>are </a:t>
            </a:r>
            <a:r>
              <a:rPr spc="-5" dirty="0">
                <a:latin typeface="Georgia"/>
                <a:cs typeface="Georgia"/>
              </a:rPr>
              <a:t>those  in </a:t>
            </a:r>
            <a:r>
              <a:rPr spc="-10" dirty="0">
                <a:latin typeface="Georgia"/>
                <a:cs typeface="Georgia"/>
              </a:rPr>
              <a:t>which </a:t>
            </a:r>
            <a:r>
              <a:rPr spc="-5" dirty="0">
                <a:latin typeface="Georgia"/>
                <a:cs typeface="Georgia"/>
              </a:rPr>
              <a:t>an abrasive powder is</a:t>
            </a:r>
            <a:r>
              <a:rPr spc="3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coated</a:t>
            </a:r>
          </a:p>
          <a:p>
            <a:pPr marL="12700" marR="5715" algn="just">
              <a:lnSpc>
                <a:spcPct val="189300"/>
              </a:lnSpc>
              <a:spcBef>
                <a:spcPts val="15"/>
              </a:spcBef>
            </a:pPr>
            <a:r>
              <a:rPr spc="-5" dirty="0">
                <a:latin typeface="Georgia"/>
                <a:cs typeface="Georgia"/>
              </a:rPr>
              <a:t>on some </a:t>
            </a:r>
            <a:r>
              <a:rPr spc="-10" dirty="0">
                <a:latin typeface="Georgia"/>
                <a:cs typeface="Georgia"/>
              </a:rPr>
              <a:t>type </a:t>
            </a:r>
            <a:r>
              <a:rPr spc="-5" dirty="0">
                <a:latin typeface="Georgia"/>
                <a:cs typeface="Georgia"/>
              </a:rPr>
              <a:t>of paper or cloth  material. Wood, metals, ceramics,</a:t>
            </a:r>
            <a:r>
              <a:rPr spc="-47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and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596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plastics </a:t>
            </a:r>
            <a:r>
              <a:rPr sz="2800" spc="-5" dirty="0">
                <a:latin typeface="Georgia"/>
                <a:cs typeface="Georgia"/>
              </a:rPr>
              <a:t>are all frequently ground</a:t>
            </a:r>
            <a:r>
              <a:rPr sz="2800" spc="204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and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80717"/>
            <a:ext cx="5969000" cy="7397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polished </a:t>
            </a:r>
            <a:r>
              <a:rPr sz="2800" spc="-10" dirty="0">
                <a:latin typeface="Georgia"/>
                <a:cs typeface="Georgia"/>
              </a:rPr>
              <a:t>using this form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abrasive.</a:t>
            </a:r>
            <a:endParaRPr sz="2800">
              <a:latin typeface="Georgia"/>
              <a:cs typeface="Georgia"/>
            </a:endParaRPr>
          </a:p>
          <a:p>
            <a:pPr marL="12700" marR="7620" algn="just">
              <a:lnSpc>
                <a:spcPct val="117700"/>
              </a:lnSpc>
              <a:spcBef>
                <a:spcPts val="2815"/>
              </a:spcBef>
            </a:pPr>
            <a:r>
              <a:rPr sz="1600" spc="-70" dirty="0">
                <a:latin typeface="Trebuchet MS"/>
                <a:cs typeface="Trebuchet MS"/>
              </a:rPr>
              <a:t>For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more</a:t>
            </a:r>
            <a:r>
              <a:rPr sz="1600" spc="-185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information</a:t>
            </a:r>
            <a:r>
              <a:rPr sz="1600" spc="-185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and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clarification</a:t>
            </a:r>
            <a:r>
              <a:rPr sz="1600" spc="-18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concerning</a:t>
            </a:r>
            <a:r>
              <a:rPr sz="1600" spc="-18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Piezoelectric</a:t>
            </a:r>
            <a:r>
              <a:rPr sz="1600" spc="-18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Ceramics  </a:t>
            </a:r>
            <a:r>
              <a:rPr sz="1600" spc="-75" dirty="0">
                <a:latin typeface="Trebuchet MS"/>
                <a:cs typeface="Trebuchet MS"/>
              </a:rPr>
              <a:t>visit </a:t>
            </a:r>
            <a:r>
              <a:rPr sz="1600" u="heavy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https://youtu.be/Ez0GLKh7n24</a:t>
            </a:r>
            <a:r>
              <a:rPr sz="1600" spc="-90" dirty="0">
                <a:latin typeface="Trebuchet MS"/>
                <a:cs typeface="Trebuchet MS"/>
              </a:rPr>
              <a:t> (Ceramic </a:t>
            </a:r>
            <a:r>
              <a:rPr sz="1600" spc="-60" dirty="0">
                <a:latin typeface="Trebuchet MS"/>
                <a:cs typeface="Trebuchet MS"/>
              </a:rPr>
              <a:t>Abrasive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Range)</a:t>
            </a:r>
            <a:endParaRPr sz="1600">
              <a:latin typeface="Trebuchet MS"/>
              <a:cs typeface="Trebuchet MS"/>
            </a:endParaRPr>
          </a:p>
          <a:p>
            <a:pPr marL="469265" indent="-227965">
              <a:lnSpc>
                <a:spcPct val="100000"/>
              </a:lnSpc>
              <a:spcBef>
                <a:spcPts val="1415"/>
              </a:spcBef>
              <a:buFont typeface="Symbol"/>
              <a:buChar char=""/>
              <a:tabLst>
                <a:tab pos="469900" algn="l"/>
              </a:tabLst>
            </a:pPr>
            <a:r>
              <a:rPr sz="2600" b="1" spc="40" dirty="0">
                <a:latin typeface="Trebuchet MS"/>
                <a:cs typeface="Trebuchet MS"/>
              </a:rPr>
              <a:t>CEMENTS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  <a:tabLst>
                <a:tab pos="1756410" algn="l"/>
                <a:tab pos="2622550" algn="l"/>
                <a:tab pos="4482465" algn="l"/>
              </a:tabLst>
            </a:pPr>
            <a:r>
              <a:rPr sz="2800" spc="-5" dirty="0">
                <a:latin typeface="Georgia"/>
                <a:cs typeface="Georgia"/>
              </a:rPr>
              <a:t>Cements	</a:t>
            </a:r>
            <a:r>
              <a:rPr sz="2800" spc="-10" dirty="0">
                <a:latin typeface="Georgia"/>
                <a:cs typeface="Georgia"/>
              </a:rPr>
              <a:t>are	</a:t>
            </a:r>
            <a:r>
              <a:rPr sz="2800" spc="-5" dirty="0">
                <a:latin typeface="Georgia"/>
                <a:cs typeface="Georgia"/>
              </a:rPr>
              <a:t>inorganic	materials</a:t>
            </a:r>
            <a:endParaRPr sz="2800">
              <a:latin typeface="Georgia"/>
              <a:cs typeface="Georgia"/>
            </a:endParaRPr>
          </a:p>
          <a:p>
            <a:pPr marL="12700" marR="5080" algn="just">
              <a:lnSpc>
                <a:spcPct val="189300"/>
              </a:lnSpc>
            </a:pPr>
            <a:r>
              <a:rPr sz="2800" spc="-10" dirty="0">
                <a:latin typeface="Georgia"/>
                <a:cs typeface="Georgia"/>
              </a:rPr>
              <a:t>produced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extremely </a:t>
            </a:r>
            <a:r>
              <a:rPr sz="2800" spc="-5" dirty="0">
                <a:latin typeface="Georgia"/>
                <a:cs typeface="Georgia"/>
              </a:rPr>
              <a:t>large  quantities. The characteristic feature  of these materials is that </a:t>
            </a:r>
            <a:r>
              <a:rPr sz="2800" dirty="0">
                <a:latin typeface="Georgia"/>
                <a:cs typeface="Georgia"/>
              </a:rPr>
              <a:t>when </a:t>
            </a:r>
            <a:r>
              <a:rPr sz="2800" spc="18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mixed</a:t>
            </a:r>
            <a:endParaRPr sz="2800">
              <a:latin typeface="Georgia"/>
              <a:cs typeface="Georgia"/>
            </a:endParaRPr>
          </a:p>
          <a:p>
            <a:pPr marL="12700" marR="6350" algn="just">
              <a:lnSpc>
                <a:spcPct val="189300"/>
              </a:lnSpc>
              <a:spcBef>
                <a:spcPts val="15"/>
              </a:spcBef>
            </a:pP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water, </a:t>
            </a:r>
            <a:r>
              <a:rPr sz="2800" spc="-10" dirty="0">
                <a:latin typeface="Georgia"/>
                <a:cs typeface="Georgia"/>
              </a:rPr>
              <a:t>they form </a:t>
            </a:r>
            <a:r>
              <a:rPr sz="2800" spc="-5" dirty="0">
                <a:latin typeface="Georgia"/>
                <a:cs typeface="Georgia"/>
              </a:rPr>
              <a:t>a paste </a:t>
            </a:r>
            <a:r>
              <a:rPr sz="2800" spc="-10" dirty="0">
                <a:latin typeface="Georgia"/>
                <a:cs typeface="Georgia"/>
              </a:rPr>
              <a:t>that  </a:t>
            </a:r>
            <a:r>
              <a:rPr sz="2800" spc="-5" dirty="0">
                <a:latin typeface="Georgia"/>
                <a:cs typeface="Georgia"/>
              </a:rPr>
              <a:t>subsequently sets (settle </a:t>
            </a:r>
            <a:r>
              <a:rPr sz="2800" dirty="0">
                <a:latin typeface="Georgia"/>
                <a:cs typeface="Georgia"/>
              </a:rPr>
              <a:t>on, </a:t>
            </a:r>
            <a:r>
              <a:rPr sz="2800" spc="-5" dirty="0">
                <a:latin typeface="Georgia"/>
                <a:cs typeface="Georgia"/>
              </a:rPr>
              <a:t>does not  change</a:t>
            </a:r>
            <a:r>
              <a:rPr sz="2800" spc="3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its</a:t>
            </a:r>
            <a:r>
              <a:rPr sz="2800" spc="3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shape)</a:t>
            </a:r>
            <a:r>
              <a:rPr sz="2800" spc="3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spc="3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hardens.</a:t>
            </a:r>
            <a:r>
              <a:rPr sz="2800" spc="3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Also,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596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7280" algn="l"/>
                <a:tab pos="1659255" algn="l"/>
                <a:tab pos="2741930" algn="l"/>
                <a:tab pos="4468495" algn="l"/>
                <a:tab pos="5186680" algn="l"/>
                <a:tab pos="5774690" algn="l"/>
              </a:tabLst>
            </a:pPr>
            <a:r>
              <a:rPr sz="2800" spc="-10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me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dirty="0">
                <a:latin typeface="Georgia"/>
                <a:cs typeface="Georgia"/>
              </a:rPr>
              <a:t>s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materials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dirty="0">
                <a:latin typeface="Georgia"/>
                <a:cs typeface="Georgia"/>
              </a:rPr>
              <a:t>c</a:t>
            </a:r>
            <a:r>
              <a:rPr sz="2800" spc="-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80717"/>
            <a:ext cx="5969000" cy="6917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8435" algn="l"/>
                <a:tab pos="2499360" algn="l"/>
                <a:tab pos="3265804" algn="l"/>
                <a:tab pos="5081905" algn="l"/>
              </a:tabLst>
            </a:pPr>
            <a:r>
              <a:rPr sz="2800" spc="-10" dirty="0">
                <a:latin typeface="Georgia"/>
                <a:cs typeface="Georgia"/>
              </a:rPr>
              <a:t>bonding	phase	</a:t>
            </a:r>
            <a:r>
              <a:rPr sz="2800" spc="-5" dirty="0">
                <a:latin typeface="Georgia"/>
                <a:cs typeface="Georgia"/>
              </a:rPr>
              <a:t>that	chemically	binds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0239" algn="l"/>
                <a:tab pos="3798570" algn="l"/>
                <a:tab pos="4639945" algn="l"/>
                <a:tab pos="5029835" algn="l"/>
              </a:tabLst>
            </a:pPr>
            <a:r>
              <a:rPr sz="2800" spc="-5" dirty="0">
                <a:latin typeface="Georgia"/>
                <a:cs typeface="Georgia"/>
              </a:rPr>
              <a:t>particulate	aggregates	into	a	</a:t>
            </a:r>
            <a:r>
              <a:rPr sz="2800" spc="-10" dirty="0">
                <a:latin typeface="Georgia"/>
                <a:cs typeface="Georgia"/>
              </a:rPr>
              <a:t>single</a:t>
            </a:r>
            <a:endParaRPr sz="2800">
              <a:latin typeface="Georgia"/>
              <a:cs typeface="Georgia"/>
            </a:endParaRPr>
          </a:p>
          <a:p>
            <a:pPr marL="12700" marR="5080" algn="just">
              <a:lnSpc>
                <a:spcPct val="189300"/>
              </a:lnSpc>
              <a:spcBef>
                <a:spcPts val="10"/>
              </a:spcBef>
            </a:pPr>
            <a:r>
              <a:rPr sz="2800" spc="-5" dirty="0">
                <a:latin typeface="Georgia"/>
                <a:cs typeface="Georgia"/>
              </a:rPr>
              <a:t>cohesive structure. The bond of </a:t>
            </a:r>
            <a:r>
              <a:rPr sz="2800" spc="-10" dirty="0">
                <a:latin typeface="Georgia"/>
                <a:cs typeface="Georgia"/>
              </a:rPr>
              <a:t>the  </a:t>
            </a:r>
            <a:r>
              <a:rPr sz="2800" spc="-5" dirty="0">
                <a:latin typeface="Georgia"/>
                <a:cs typeface="Georgia"/>
              </a:rPr>
              <a:t>cement develops at room  temperature. Portland cement is the  most common </a:t>
            </a:r>
            <a:r>
              <a:rPr sz="2800" spc="-10" dirty="0">
                <a:latin typeface="Georgia"/>
                <a:cs typeface="Georgia"/>
              </a:rPr>
              <a:t>type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cements.</a:t>
            </a:r>
            <a:endParaRPr sz="2800">
              <a:latin typeface="Georgia"/>
              <a:cs typeface="Georgia"/>
            </a:endParaRPr>
          </a:p>
          <a:p>
            <a:pPr marL="12700" marR="5715" algn="just">
              <a:lnSpc>
                <a:spcPct val="189300"/>
              </a:lnSpc>
              <a:spcBef>
                <a:spcPts val="15"/>
              </a:spcBef>
            </a:pPr>
            <a:r>
              <a:rPr sz="2800" spc="-10" dirty="0">
                <a:latin typeface="Georgia"/>
                <a:cs typeface="Georgia"/>
              </a:rPr>
              <a:t>One </a:t>
            </a:r>
            <a:r>
              <a:rPr sz="2800" spc="-5" dirty="0">
                <a:latin typeface="Georgia"/>
                <a:cs typeface="Georgia"/>
              </a:rPr>
              <a:t>important structure </a:t>
            </a:r>
            <a:r>
              <a:rPr sz="2800" spc="-10" dirty="0">
                <a:latin typeface="Georgia"/>
                <a:cs typeface="Georgia"/>
              </a:rPr>
              <a:t>made of  </a:t>
            </a:r>
            <a:r>
              <a:rPr sz="2800" spc="-5" dirty="0">
                <a:latin typeface="Georgia"/>
                <a:cs typeface="Georgia"/>
              </a:rPr>
              <a:t>cement </a:t>
            </a:r>
            <a:r>
              <a:rPr sz="2800" dirty="0">
                <a:latin typeface="Georgia"/>
                <a:cs typeface="Georgia"/>
              </a:rPr>
              <a:t>is </a:t>
            </a:r>
            <a:r>
              <a:rPr sz="2800" spc="-10" dirty="0">
                <a:latin typeface="Georgia"/>
                <a:cs typeface="Georgia"/>
              </a:rPr>
              <a:t>concrete. </a:t>
            </a:r>
            <a:r>
              <a:rPr sz="2800" spc="-5" dirty="0">
                <a:latin typeface="Georgia"/>
                <a:cs typeface="Georgia"/>
              </a:rPr>
              <a:t>Concrete is a  mixture of cement, water,</a:t>
            </a:r>
            <a:r>
              <a:rPr sz="2800" spc="2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fine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3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635" algn="l"/>
                <a:tab pos="2625090" algn="l"/>
                <a:tab pos="3881120" algn="l"/>
                <a:tab pos="5648325" algn="l"/>
              </a:tabLst>
            </a:pPr>
            <a:r>
              <a:rPr sz="2800" spc="-5" dirty="0">
                <a:latin typeface="Georgia"/>
                <a:cs typeface="Georgia"/>
              </a:rPr>
              <a:t>aggre</a:t>
            </a:r>
            <a:r>
              <a:rPr sz="2800" dirty="0">
                <a:latin typeface="Georgia"/>
                <a:cs typeface="Georgia"/>
              </a:rPr>
              <a:t>g</a:t>
            </a:r>
            <a:r>
              <a:rPr sz="2800" spc="-5" dirty="0">
                <a:latin typeface="Georgia"/>
                <a:cs typeface="Georgia"/>
              </a:rPr>
              <a:t>ate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coars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ag</a:t>
            </a:r>
            <a:r>
              <a:rPr sz="2800" spc="5" dirty="0">
                <a:latin typeface="Georgia"/>
                <a:cs typeface="Georgia"/>
              </a:rPr>
              <a:t>g</a:t>
            </a:r>
            <a:r>
              <a:rPr sz="2800" spc="-5" dirty="0">
                <a:latin typeface="Georgia"/>
                <a:cs typeface="Georgia"/>
              </a:rPr>
              <a:t>regate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of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Georgia"/>
                <a:cs typeface="Georgia"/>
              </a:rPr>
              <a:t>sands</a:t>
            </a:r>
            <a:r>
              <a:rPr spc="49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or</a:t>
            </a:r>
            <a:r>
              <a:rPr spc="50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stones,</a:t>
            </a:r>
            <a:r>
              <a:rPr spc="495" dirty="0">
                <a:latin typeface="Georgia"/>
                <a:cs typeface="Georgia"/>
              </a:rPr>
              <a:t> </a:t>
            </a:r>
            <a:r>
              <a:rPr spc="-10" dirty="0">
                <a:latin typeface="Georgia"/>
                <a:cs typeface="Georgia"/>
              </a:rPr>
              <a:t>which</a:t>
            </a:r>
            <a:r>
              <a:rPr spc="50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hardens</a:t>
            </a:r>
            <a:r>
              <a:rPr spc="50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to</a:t>
            </a:r>
            <a:r>
              <a:rPr spc="49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a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pc="-5" dirty="0">
                <a:latin typeface="Georgia"/>
                <a:cs typeface="Georgia"/>
              </a:rPr>
              <a:t>stone-like</a:t>
            </a:r>
            <a:r>
              <a:rPr spc="-1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mass.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pc="-5" dirty="0">
              <a:latin typeface="Georgia"/>
              <a:cs typeface="Georgia"/>
            </a:endParaRPr>
          </a:p>
          <a:p>
            <a:pPr marL="469265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900" algn="l"/>
              </a:tabLst>
            </a:pPr>
            <a:r>
              <a:rPr sz="2600" b="1" spc="45" dirty="0">
                <a:latin typeface="Trebuchet MS"/>
                <a:cs typeface="Trebuchet MS"/>
              </a:rPr>
              <a:t>ADVANCED</a:t>
            </a:r>
            <a:r>
              <a:rPr sz="2600" b="1" spc="-215" dirty="0">
                <a:latin typeface="Trebuchet MS"/>
                <a:cs typeface="Trebuchet MS"/>
              </a:rPr>
              <a:t> </a:t>
            </a:r>
            <a:r>
              <a:rPr sz="2600" b="1" spc="50" dirty="0">
                <a:latin typeface="Trebuchet MS"/>
                <a:cs typeface="Trebuchet MS"/>
              </a:rPr>
              <a:t>CERAMICS</a:t>
            </a:r>
            <a:endParaRPr sz="2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275"/>
              </a:spcBef>
            </a:pPr>
            <a:r>
              <a:rPr spc="-10" dirty="0">
                <a:latin typeface="Georgia"/>
                <a:cs typeface="Georgia"/>
              </a:rPr>
              <a:t>Many   </a:t>
            </a:r>
            <a:r>
              <a:rPr spc="-5" dirty="0">
                <a:latin typeface="Georgia"/>
                <a:cs typeface="Georgia"/>
              </a:rPr>
              <a:t>of   </a:t>
            </a:r>
            <a:r>
              <a:rPr spc="-10" dirty="0">
                <a:latin typeface="Georgia"/>
                <a:cs typeface="Georgia"/>
              </a:rPr>
              <a:t>our   </a:t>
            </a:r>
            <a:r>
              <a:rPr spc="-5" dirty="0">
                <a:latin typeface="Georgia"/>
                <a:cs typeface="Georgia"/>
              </a:rPr>
              <a:t>modern </a:t>
            </a:r>
            <a:r>
              <a:rPr spc="434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technologies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pc="-10" dirty="0">
                <a:latin typeface="Georgia"/>
                <a:cs typeface="Georgia"/>
              </a:rPr>
              <a:t>utilize   </a:t>
            </a:r>
            <a:r>
              <a:rPr spc="-5" dirty="0">
                <a:latin typeface="Georgia"/>
                <a:cs typeface="Georgia"/>
              </a:rPr>
              <a:t>and   </a:t>
            </a:r>
            <a:r>
              <a:rPr spc="-10" dirty="0">
                <a:latin typeface="Georgia"/>
                <a:cs typeface="Georgia"/>
              </a:rPr>
              <a:t>will   continue   </a:t>
            </a:r>
            <a:r>
              <a:rPr spc="-5" dirty="0">
                <a:latin typeface="Georgia"/>
                <a:cs typeface="Georgia"/>
              </a:rPr>
              <a:t>to</a:t>
            </a:r>
            <a:r>
              <a:rPr spc="41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utilize</a:t>
            </a:r>
          </a:p>
          <a:p>
            <a:pPr marL="12700" marR="7620" algn="just">
              <a:lnSpc>
                <a:spcPct val="189300"/>
              </a:lnSpc>
              <a:spcBef>
                <a:spcPts val="15"/>
              </a:spcBef>
              <a:tabLst>
                <a:tab pos="2813685" algn="l"/>
                <a:tab pos="4594860" algn="l"/>
              </a:tabLst>
            </a:pPr>
            <a:r>
              <a:rPr spc="-5" dirty="0">
                <a:latin typeface="Georgia"/>
                <a:cs typeface="Georgia"/>
              </a:rPr>
              <a:t>advanced ceramics because of their  </a:t>
            </a:r>
            <a:r>
              <a:rPr spc="-10" dirty="0">
                <a:latin typeface="Georgia"/>
                <a:cs typeface="Georgia"/>
              </a:rPr>
              <a:t>unique </a:t>
            </a:r>
            <a:r>
              <a:rPr spc="-5" dirty="0">
                <a:latin typeface="Georgia"/>
                <a:cs typeface="Georgia"/>
              </a:rPr>
              <a:t>mechanical, chemical,  </a:t>
            </a:r>
            <a:r>
              <a:rPr spc="-10" dirty="0">
                <a:latin typeface="Georgia"/>
                <a:cs typeface="Georgia"/>
              </a:rPr>
              <a:t>electrical, </a:t>
            </a:r>
            <a:r>
              <a:rPr spc="-5" dirty="0">
                <a:latin typeface="Georgia"/>
                <a:cs typeface="Georgia"/>
              </a:rPr>
              <a:t>magnetic, and optical  </a:t>
            </a:r>
            <a:r>
              <a:rPr spc="-10" dirty="0">
                <a:latin typeface="Georgia"/>
                <a:cs typeface="Georgia"/>
              </a:rPr>
              <a:t>prope</a:t>
            </a:r>
            <a:r>
              <a:rPr spc="-5" dirty="0">
                <a:latin typeface="Georgia"/>
                <a:cs typeface="Georgia"/>
              </a:rPr>
              <a:t>r</a:t>
            </a:r>
            <a:r>
              <a:rPr spc="-10" dirty="0">
                <a:latin typeface="Georgia"/>
                <a:cs typeface="Georgia"/>
              </a:rPr>
              <a:t>ti</a:t>
            </a:r>
            <a:r>
              <a:rPr dirty="0">
                <a:latin typeface="Georgia"/>
                <a:cs typeface="Georgia"/>
              </a:rPr>
              <a:t>e</a:t>
            </a:r>
            <a:r>
              <a:rPr spc="-5" dirty="0">
                <a:latin typeface="Georgia"/>
                <a:cs typeface="Georgia"/>
              </a:rPr>
              <a:t>s</a:t>
            </a:r>
            <a:r>
              <a:rPr dirty="0">
                <a:latin typeface="Georgia"/>
                <a:cs typeface="Georgia"/>
              </a:rPr>
              <a:t>	</a:t>
            </a:r>
            <a:r>
              <a:rPr spc="-5" dirty="0">
                <a:latin typeface="Georgia"/>
                <a:cs typeface="Georgia"/>
              </a:rPr>
              <a:t>and</a:t>
            </a:r>
            <a:r>
              <a:rPr dirty="0">
                <a:latin typeface="Georgia"/>
                <a:cs typeface="Georgia"/>
              </a:rPr>
              <a:t>	</a:t>
            </a:r>
            <a:r>
              <a:rPr spc="-10" dirty="0">
                <a:latin typeface="Georgia"/>
                <a:cs typeface="Georgia"/>
              </a:rPr>
              <a:t>pr</a:t>
            </a:r>
            <a:r>
              <a:rPr dirty="0">
                <a:latin typeface="Georgia"/>
                <a:cs typeface="Georgia"/>
              </a:rPr>
              <a:t>o</a:t>
            </a:r>
            <a:r>
              <a:rPr spc="-10" dirty="0">
                <a:latin typeface="Georgia"/>
                <a:cs typeface="Georgia"/>
              </a:rPr>
              <a:t>perty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5965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14905" algn="l"/>
                <a:tab pos="4563745" algn="l"/>
              </a:tabLst>
            </a:pPr>
            <a:r>
              <a:rPr sz="2800" spc="-5" dirty="0">
                <a:latin typeface="Georgia"/>
                <a:cs typeface="Georgia"/>
              </a:rPr>
              <a:t>combinations.	Piezoelectric	</a:t>
            </a:r>
            <a:r>
              <a:rPr sz="2800" spc="-10" dirty="0">
                <a:latin typeface="Georgia"/>
                <a:cs typeface="Georgia"/>
              </a:rPr>
              <a:t>ceramics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80717"/>
            <a:ext cx="5969635" cy="745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is an example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5" dirty="0">
                <a:latin typeface="Georgia"/>
                <a:cs typeface="Georgia"/>
              </a:rPr>
              <a:t>advanced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ceramics.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40" dirty="0">
                <a:latin typeface="Trebuchet MS"/>
                <a:cs typeface="Trebuchet MS"/>
              </a:rPr>
              <a:t>Piezoelectric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-30" dirty="0">
                <a:latin typeface="Trebuchet MS"/>
                <a:cs typeface="Trebuchet MS"/>
              </a:rPr>
              <a:t>Ceramics:</a:t>
            </a:r>
            <a:endParaRPr sz="2400">
              <a:latin typeface="Trebuchet MS"/>
              <a:cs typeface="Trebuchet MS"/>
            </a:endParaRPr>
          </a:p>
          <a:p>
            <a:pPr marL="97790">
              <a:lnSpc>
                <a:spcPct val="100000"/>
              </a:lnSpc>
              <a:spcBef>
                <a:spcPts val="1245"/>
              </a:spcBef>
              <a:tabLst>
                <a:tab pos="488950" algn="l"/>
                <a:tab pos="1192530" algn="l"/>
                <a:tab pos="2585720" algn="l"/>
                <a:tab pos="4210050" algn="l"/>
                <a:tab pos="4831080" algn="l"/>
                <a:tab pos="5622290" algn="l"/>
              </a:tabLst>
            </a:pPr>
            <a:r>
              <a:rPr sz="2800" spc="-5" dirty="0">
                <a:latin typeface="Georgia"/>
                <a:cs typeface="Georgia"/>
              </a:rPr>
              <a:t>A	</a:t>
            </a:r>
            <a:r>
              <a:rPr sz="2800" spc="-10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w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c</a:t>
            </a:r>
            <a:r>
              <a:rPr sz="2800" spc="1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ramic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materials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(</a:t>
            </a:r>
            <a:r>
              <a:rPr sz="2800" spc="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w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l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as</a:t>
            </a:r>
            <a:endParaRPr sz="28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800" spc="-5" dirty="0">
                <a:latin typeface="Georgia"/>
                <a:cs typeface="Georgia"/>
              </a:rPr>
              <a:t>some polymers) exhibit the unusual  phenomenon of piezoelectricity1—  electric polarization2 (i.e., an </a:t>
            </a:r>
            <a:r>
              <a:rPr sz="2800" spc="-10" dirty="0">
                <a:latin typeface="Georgia"/>
                <a:cs typeface="Georgia"/>
              </a:rPr>
              <a:t>electric  </a:t>
            </a:r>
            <a:r>
              <a:rPr sz="2800" spc="-5" dirty="0">
                <a:latin typeface="Georgia"/>
                <a:cs typeface="Georgia"/>
              </a:rPr>
              <a:t>field or voltage) is generated in </a:t>
            </a:r>
            <a:r>
              <a:rPr sz="2800" spc="-10" dirty="0">
                <a:latin typeface="Georgia"/>
                <a:cs typeface="Georgia"/>
              </a:rPr>
              <a:t>the  </a:t>
            </a:r>
            <a:r>
              <a:rPr sz="2800" spc="-5" dirty="0">
                <a:latin typeface="Georgia"/>
                <a:cs typeface="Georgia"/>
              </a:rPr>
              <a:t>ceramic </a:t>
            </a:r>
            <a:r>
              <a:rPr sz="2800" spc="-10" dirty="0">
                <a:latin typeface="Georgia"/>
                <a:cs typeface="Georgia"/>
              </a:rPr>
              <a:t>crystal </a:t>
            </a:r>
            <a:r>
              <a:rPr sz="2800" dirty="0">
                <a:latin typeface="Georgia"/>
                <a:cs typeface="Georgia"/>
              </a:rPr>
              <a:t>when </a:t>
            </a:r>
            <a:r>
              <a:rPr sz="2800" spc="-5" dirty="0">
                <a:latin typeface="Georgia"/>
                <a:cs typeface="Georgia"/>
              </a:rPr>
              <a:t>a mechanical  </a:t>
            </a:r>
            <a:r>
              <a:rPr sz="2800" spc="-10" dirty="0">
                <a:latin typeface="Georgia"/>
                <a:cs typeface="Georgia"/>
              </a:rPr>
              <a:t>strain </a:t>
            </a:r>
            <a:r>
              <a:rPr sz="2800" spc="-5" dirty="0">
                <a:latin typeface="Georgia"/>
                <a:cs typeface="Georgia"/>
              </a:rPr>
              <a:t>(dimensional change) is  imposed     </a:t>
            </a:r>
            <a:r>
              <a:rPr sz="2800" spc="19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on     </a:t>
            </a:r>
            <a:r>
              <a:rPr sz="2800" spc="19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it.     </a:t>
            </a:r>
            <a:r>
              <a:rPr sz="2800" spc="17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The     </a:t>
            </a:r>
            <a:r>
              <a:rPr sz="2800" spc="19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inverse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5965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piezoelectric</a:t>
            </a:r>
            <a:r>
              <a:rPr sz="2800" spc="-114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effect</a:t>
            </a:r>
            <a:r>
              <a:rPr sz="2800" spc="-1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is</a:t>
            </a:r>
            <a:r>
              <a:rPr sz="2800" spc="-1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also</a:t>
            </a:r>
            <a:r>
              <a:rPr sz="2800" spc="-1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displayed</a:t>
            </a:r>
            <a:r>
              <a:rPr sz="2800" spc="-114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80717"/>
            <a:ext cx="5967730" cy="6917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6769" algn="l"/>
                <a:tab pos="1981200" algn="l"/>
                <a:tab pos="2517140" algn="l"/>
                <a:tab pos="4328795" algn="l"/>
                <a:tab pos="5188585" algn="l"/>
                <a:tab pos="5770245" algn="l"/>
              </a:tabLst>
            </a:pPr>
            <a:r>
              <a:rPr sz="2800" spc="-10" dirty="0">
                <a:latin typeface="Georgia"/>
                <a:cs typeface="Georgia"/>
              </a:rPr>
              <a:t>this	</a:t>
            </a:r>
            <a:r>
              <a:rPr sz="2800" spc="-5" dirty="0">
                <a:latin typeface="Georgia"/>
                <a:cs typeface="Georgia"/>
              </a:rPr>
              <a:t>group	of	materials;	that	is,	a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028825" algn="l"/>
                <a:tab pos="3174365" algn="l"/>
                <a:tab pos="4459605" algn="l"/>
                <a:tab pos="5454015" algn="l"/>
              </a:tabLst>
            </a:pPr>
            <a:r>
              <a:rPr sz="2800" spc="-5" dirty="0">
                <a:latin typeface="Georgia"/>
                <a:cs typeface="Georgia"/>
              </a:rPr>
              <a:t>mec</a:t>
            </a:r>
            <a:r>
              <a:rPr sz="2800" dirty="0">
                <a:latin typeface="Georgia"/>
                <a:cs typeface="Georgia"/>
              </a:rPr>
              <a:t>h</a:t>
            </a:r>
            <a:r>
              <a:rPr sz="2800" spc="-5" dirty="0">
                <a:latin typeface="Georgia"/>
                <a:cs typeface="Georgia"/>
              </a:rPr>
              <a:t>ani</a:t>
            </a:r>
            <a:r>
              <a:rPr sz="2800" dirty="0">
                <a:latin typeface="Georgia"/>
                <a:cs typeface="Georgia"/>
              </a:rPr>
              <a:t>c</a:t>
            </a:r>
            <a:r>
              <a:rPr sz="2800" spc="-5" dirty="0">
                <a:latin typeface="Georgia"/>
                <a:cs typeface="Georgia"/>
              </a:rPr>
              <a:t>al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rain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results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fro</a:t>
            </a:r>
            <a:r>
              <a:rPr sz="2800" spc="-5" dirty="0">
                <a:latin typeface="Georgia"/>
                <a:cs typeface="Georgia"/>
              </a:rPr>
              <a:t>m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the</a:t>
            </a:r>
            <a:endParaRPr sz="28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800" spc="-5" dirty="0">
                <a:latin typeface="Georgia"/>
                <a:cs typeface="Georgia"/>
              </a:rPr>
              <a:t>imposition of an electrical field.  Piezoelectric materials </a:t>
            </a:r>
            <a:r>
              <a:rPr sz="2800" spc="-10" dirty="0">
                <a:latin typeface="Georgia"/>
                <a:cs typeface="Georgia"/>
              </a:rPr>
              <a:t>may </a:t>
            </a:r>
            <a:r>
              <a:rPr sz="2800" spc="-5" dirty="0">
                <a:latin typeface="Georgia"/>
                <a:cs typeface="Georgia"/>
              </a:rPr>
              <a:t>be</a:t>
            </a:r>
            <a:r>
              <a:rPr sz="2800" spc="-4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utilized  </a:t>
            </a:r>
            <a:r>
              <a:rPr sz="2800" spc="-5" dirty="0">
                <a:latin typeface="Georgia"/>
                <a:cs typeface="Georgia"/>
              </a:rPr>
              <a:t>as a converter between electrical and  mechanical energies. </a:t>
            </a:r>
            <a:r>
              <a:rPr sz="2800" spc="-10" dirty="0">
                <a:latin typeface="Georgia"/>
                <a:cs typeface="Georgia"/>
              </a:rPr>
              <a:t>One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early  </a:t>
            </a:r>
            <a:r>
              <a:rPr sz="2800" spc="-5" dirty="0">
                <a:latin typeface="Georgia"/>
                <a:cs typeface="Georgia"/>
              </a:rPr>
              <a:t>uses of piezoelectric ceramics </a:t>
            </a:r>
            <a:r>
              <a:rPr sz="2800" spc="-10" dirty="0">
                <a:latin typeface="Georgia"/>
                <a:cs typeface="Georgia"/>
              </a:rPr>
              <a:t>was </a:t>
            </a:r>
            <a:r>
              <a:rPr sz="2800" spc="-5" dirty="0">
                <a:latin typeface="Georgia"/>
                <a:cs typeface="Georgia"/>
              </a:rPr>
              <a:t>in  sonar, wherein underwater </a:t>
            </a:r>
            <a:r>
              <a:rPr sz="2800" spc="-10" dirty="0">
                <a:latin typeface="Georgia"/>
                <a:cs typeface="Georgia"/>
              </a:rPr>
              <a:t>objects  </a:t>
            </a:r>
            <a:r>
              <a:rPr sz="2800" spc="-5" dirty="0">
                <a:latin typeface="Georgia"/>
                <a:cs typeface="Georgia"/>
              </a:rPr>
              <a:t>(e.g.,  submarines)  </a:t>
            </a:r>
            <a:r>
              <a:rPr sz="2800" spc="-10" dirty="0">
                <a:latin typeface="Georgia"/>
                <a:cs typeface="Georgia"/>
              </a:rPr>
              <a:t>are  </a:t>
            </a:r>
            <a:r>
              <a:rPr sz="2800" spc="-5" dirty="0">
                <a:latin typeface="Georgia"/>
                <a:cs typeface="Georgia"/>
              </a:rPr>
              <a:t>detected  </a:t>
            </a:r>
            <a:r>
              <a:rPr sz="2800" spc="9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and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5965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4719" algn="l"/>
                <a:tab pos="2543175" algn="l"/>
                <a:tab pos="4537075" algn="l"/>
                <a:tab pos="5563235" algn="l"/>
              </a:tabLst>
            </a:pPr>
            <a:r>
              <a:rPr sz="2800" spc="-10" dirty="0">
                <a:latin typeface="Georgia"/>
                <a:cs typeface="Georgia"/>
              </a:rPr>
              <a:t>thei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po</a:t>
            </a:r>
            <a:r>
              <a:rPr sz="2800" spc="10" dirty="0">
                <a:latin typeface="Georgia"/>
                <a:cs typeface="Georgia"/>
              </a:rPr>
              <a:t>s</a:t>
            </a:r>
            <a:r>
              <a:rPr sz="2800" spc="-5" dirty="0">
                <a:latin typeface="Georgia"/>
                <a:cs typeface="Georgia"/>
              </a:rPr>
              <a:t>it</a:t>
            </a:r>
            <a:r>
              <a:rPr sz="2800" spc="-20" dirty="0">
                <a:latin typeface="Georgia"/>
                <a:cs typeface="Georgia"/>
              </a:rPr>
              <a:t>i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dirty="0">
                <a:latin typeface="Georgia"/>
                <a:cs typeface="Georgia"/>
              </a:rPr>
              <a:t>n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t</a:t>
            </a:r>
            <a:r>
              <a:rPr sz="2800" spc="5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spc="-15" dirty="0">
                <a:latin typeface="Georgia"/>
                <a:cs typeface="Georgia"/>
              </a:rPr>
              <a:t>m</a:t>
            </a:r>
            <a:r>
              <a:rPr sz="2800" spc="-5" dirty="0">
                <a:latin typeface="Georgia"/>
                <a:cs typeface="Georgia"/>
              </a:rPr>
              <a:t>ined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usin</a:t>
            </a:r>
            <a:r>
              <a:rPr sz="2800" spc="-5" dirty="0">
                <a:latin typeface="Georgia"/>
                <a:cs typeface="Georgia"/>
              </a:rPr>
              <a:t>g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19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80717"/>
            <a:ext cx="5969000" cy="6917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5955" algn="l"/>
                <a:tab pos="3594735" algn="l"/>
                <a:tab pos="4526915" algn="l"/>
              </a:tabLst>
            </a:pPr>
            <a:r>
              <a:rPr sz="2800" spc="-5" dirty="0">
                <a:latin typeface="Georgia"/>
                <a:cs typeface="Georgia"/>
              </a:rPr>
              <a:t>ultrasonic	emitting	and	receiving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10665" algn="l"/>
                <a:tab pos="2060575" algn="l"/>
                <a:tab pos="4342765" algn="l"/>
                <a:tab pos="5695315" algn="l"/>
              </a:tabLst>
            </a:pPr>
            <a:r>
              <a:rPr sz="2800" spc="-10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y</a:t>
            </a:r>
            <a:r>
              <a:rPr sz="2800" spc="-10" dirty="0">
                <a:latin typeface="Georgia"/>
                <a:cs typeface="Georgia"/>
              </a:rPr>
              <a:t>stem</a:t>
            </a:r>
            <a:r>
              <a:rPr sz="2800" spc="-5" dirty="0">
                <a:latin typeface="Georgia"/>
                <a:cs typeface="Georgia"/>
              </a:rPr>
              <a:t>.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dirty="0">
                <a:latin typeface="Georgia"/>
                <a:cs typeface="Georgia"/>
              </a:rPr>
              <a:t>	p</a:t>
            </a:r>
            <a:r>
              <a:rPr sz="2800" spc="-5" dirty="0">
                <a:latin typeface="Georgia"/>
                <a:cs typeface="Georgia"/>
              </a:rPr>
              <a:t>iezo</a:t>
            </a:r>
            <a:r>
              <a:rPr sz="2800" spc="10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ctr</a:t>
            </a:r>
            <a:r>
              <a:rPr sz="2800" spc="-2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5" dirty="0">
                <a:latin typeface="Georgia"/>
                <a:cs typeface="Georgia"/>
              </a:rPr>
              <a:t>c</a:t>
            </a:r>
            <a:r>
              <a:rPr sz="2800" spc="-5" dirty="0">
                <a:latin typeface="Georgia"/>
                <a:cs typeface="Georgia"/>
              </a:rPr>
              <a:t>rystal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is</a:t>
            </a:r>
            <a:endParaRPr sz="28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800" spc="-10" dirty="0">
                <a:latin typeface="Georgia"/>
                <a:cs typeface="Georgia"/>
              </a:rPr>
              <a:t>caused </a:t>
            </a:r>
            <a:r>
              <a:rPr sz="2800" spc="-5" dirty="0">
                <a:latin typeface="Georgia"/>
                <a:cs typeface="Georgia"/>
              </a:rPr>
              <a:t>to oscillate (fluctuate) by an  </a:t>
            </a:r>
            <a:r>
              <a:rPr sz="2800" spc="-10" dirty="0">
                <a:latin typeface="Georgia"/>
                <a:cs typeface="Georgia"/>
              </a:rPr>
              <a:t>electrical </a:t>
            </a:r>
            <a:r>
              <a:rPr sz="2800" spc="-5" dirty="0">
                <a:latin typeface="Georgia"/>
                <a:cs typeface="Georgia"/>
              </a:rPr>
              <a:t>signal, </a:t>
            </a:r>
            <a:r>
              <a:rPr sz="2800" spc="-10" dirty="0">
                <a:latin typeface="Georgia"/>
                <a:cs typeface="Georgia"/>
              </a:rPr>
              <a:t>which produces</a:t>
            </a:r>
            <a:r>
              <a:rPr sz="2800" spc="-3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high-  </a:t>
            </a:r>
            <a:r>
              <a:rPr sz="2800" spc="-10" dirty="0">
                <a:latin typeface="Georgia"/>
                <a:cs typeface="Georgia"/>
              </a:rPr>
              <a:t>frequency </a:t>
            </a:r>
            <a:r>
              <a:rPr sz="2800" spc="-5" dirty="0">
                <a:latin typeface="Georgia"/>
                <a:cs typeface="Georgia"/>
              </a:rPr>
              <a:t>mechanical vibrations </a:t>
            </a:r>
            <a:r>
              <a:rPr sz="2800" spc="-10" dirty="0">
                <a:latin typeface="Georgia"/>
                <a:cs typeface="Georgia"/>
              </a:rPr>
              <a:t>that  are </a:t>
            </a:r>
            <a:r>
              <a:rPr sz="2800" spc="-5" dirty="0">
                <a:latin typeface="Georgia"/>
                <a:cs typeface="Georgia"/>
              </a:rPr>
              <a:t>transmitted through the water.  </a:t>
            </a:r>
            <a:r>
              <a:rPr sz="2800" spc="-10" dirty="0">
                <a:latin typeface="Georgia"/>
                <a:cs typeface="Georgia"/>
              </a:rPr>
              <a:t>Upon </a:t>
            </a:r>
            <a:r>
              <a:rPr sz="2800" spc="-5" dirty="0">
                <a:latin typeface="Georgia"/>
                <a:cs typeface="Georgia"/>
              </a:rPr>
              <a:t>encountering an object, these  signals</a:t>
            </a:r>
            <a:r>
              <a:rPr sz="2800" spc="-1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are</a:t>
            </a:r>
            <a:r>
              <a:rPr sz="2800" spc="-1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reflected</a:t>
            </a:r>
            <a:r>
              <a:rPr sz="2800" spc="-13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back,</a:t>
            </a:r>
            <a:r>
              <a:rPr sz="2800" spc="-1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spc="-13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another  </a:t>
            </a:r>
            <a:r>
              <a:rPr sz="2800" spc="-5" dirty="0">
                <a:latin typeface="Georgia"/>
                <a:cs typeface="Georgia"/>
              </a:rPr>
              <a:t>piezoelectric   material   receives  </a:t>
            </a:r>
            <a:r>
              <a:rPr sz="2800" spc="33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this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51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porcelain),</a:t>
            </a:r>
            <a:r>
              <a:rPr spc="19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as</a:t>
            </a:r>
            <a:r>
              <a:rPr spc="20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well</a:t>
            </a:r>
            <a:r>
              <a:rPr spc="20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as</a:t>
            </a:r>
            <a:r>
              <a:rPr spc="204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cement,</a:t>
            </a:r>
            <a:r>
              <a:rPr spc="18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and</a:t>
            </a:r>
            <a:r>
              <a:rPr spc="20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glass.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175" cy="572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1095" algn="l"/>
                <a:tab pos="2516505" algn="l"/>
                <a:tab pos="3360420" algn="l"/>
                <a:tab pos="3931285" algn="l"/>
                <a:tab pos="5254625" algn="l"/>
                <a:tab pos="5789930" algn="l"/>
              </a:tabLst>
            </a:pPr>
            <a:r>
              <a:rPr sz="2600" dirty="0">
                <a:latin typeface="Georgia"/>
                <a:cs typeface="Georgia"/>
              </a:rPr>
              <a:t>Today	</a:t>
            </a:r>
            <a:r>
              <a:rPr sz="2600" spc="-5" dirty="0">
                <a:latin typeface="Georgia"/>
                <a:cs typeface="Georgia"/>
              </a:rPr>
              <a:t>cer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mic	m</a:t>
            </a:r>
            <a:r>
              <a:rPr sz="2600" spc="-2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y	</a:t>
            </a:r>
            <a:r>
              <a:rPr sz="2600" spc="-5" dirty="0">
                <a:latin typeface="Georgia"/>
                <a:cs typeface="Georgia"/>
              </a:rPr>
              <a:t>b</a:t>
            </a:r>
            <a:r>
              <a:rPr sz="2600" dirty="0">
                <a:latin typeface="Georgia"/>
                <a:cs typeface="Georgia"/>
              </a:rPr>
              <a:t>e	</a:t>
            </a:r>
            <a:r>
              <a:rPr sz="2600" spc="-5" dirty="0">
                <a:latin typeface="Georgia"/>
                <a:cs typeface="Georgia"/>
              </a:rPr>
              <a:t>defi</a:t>
            </a:r>
            <a:r>
              <a:rPr sz="2600" spc="-10" dirty="0">
                <a:latin typeface="Georgia"/>
                <a:cs typeface="Georgia"/>
              </a:rPr>
              <a:t>n</a:t>
            </a:r>
            <a:r>
              <a:rPr sz="2600" spc="-5" dirty="0">
                <a:latin typeface="Georgia"/>
                <a:cs typeface="Georgia"/>
              </a:rPr>
              <a:t>e</a:t>
            </a:r>
            <a:r>
              <a:rPr sz="2600" dirty="0">
                <a:latin typeface="Georgia"/>
                <a:cs typeface="Georgia"/>
              </a:rPr>
              <a:t>d	as	a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product manufactured by the </a:t>
            </a:r>
            <a:r>
              <a:rPr sz="2600" spc="-10" dirty="0">
                <a:latin typeface="Georgia"/>
                <a:cs typeface="Georgia"/>
              </a:rPr>
              <a:t>heat  </a:t>
            </a:r>
            <a:r>
              <a:rPr sz="2600" spc="-5" dirty="0">
                <a:latin typeface="Georgia"/>
                <a:cs typeface="Georgia"/>
              </a:rPr>
              <a:t>treatment of </a:t>
            </a:r>
            <a:r>
              <a:rPr sz="2600" dirty="0">
                <a:latin typeface="Georgia"/>
                <a:cs typeface="Georgia"/>
              </a:rPr>
              <a:t>a material (or </a:t>
            </a:r>
            <a:r>
              <a:rPr sz="2600" spc="-5" dirty="0">
                <a:latin typeface="Georgia"/>
                <a:cs typeface="Georgia"/>
              </a:rPr>
              <a:t>mixture</a:t>
            </a:r>
            <a:r>
              <a:rPr sz="2600" spc="49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of  </a:t>
            </a:r>
            <a:r>
              <a:rPr sz="2600" dirty="0">
                <a:latin typeface="Georgia"/>
                <a:cs typeface="Georgia"/>
              </a:rPr>
              <a:t>materials) </a:t>
            </a:r>
            <a:r>
              <a:rPr sz="2600" spc="-5" dirty="0">
                <a:latin typeface="Georgia"/>
                <a:cs typeface="Georgia"/>
              </a:rPr>
              <a:t>which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inorganic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5" dirty="0">
                <a:latin typeface="Georgia"/>
                <a:cs typeface="Georgia"/>
              </a:rPr>
              <a:t>non-  </a:t>
            </a:r>
            <a:r>
              <a:rPr sz="2600" spc="-5" dirty="0">
                <a:latin typeface="Georgia"/>
                <a:cs typeface="Georgia"/>
              </a:rPr>
              <a:t>metallic.</a:t>
            </a:r>
            <a:endParaRPr sz="2600">
              <a:latin typeface="Georgia"/>
              <a:cs typeface="Georgia"/>
            </a:endParaRPr>
          </a:p>
          <a:p>
            <a:pPr marL="12700" marR="1584960">
              <a:lnSpc>
                <a:spcPct val="108800"/>
              </a:lnSpc>
              <a:spcBef>
                <a:spcPts val="2510"/>
              </a:spcBef>
            </a:pPr>
            <a:r>
              <a:rPr sz="2600" b="1" spc="-5" dirty="0">
                <a:latin typeface="Georgia"/>
                <a:cs typeface="Georgia"/>
              </a:rPr>
              <a:t>Types and Applications </a:t>
            </a:r>
            <a:r>
              <a:rPr sz="2600" b="1" dirty="0">
                <a:latin typeface="Georgia"/>
                <a:cs typeface="Georgia"/>
              </a:rPr>
              <a:t>of  </a:t>
            </a:r>
            <a:r>
              <a:rPr sz="2600" b="1" spc="-5" dirty="0">
                <a:latin typeface="Georgia"/>
                <a:cs typeface="Georgia"/>
              </a:rPr>
              <a:t>Ceramics</a:t>
            </a:r>
            <a:endParaRPr sz="2600">
              <a:latin typeface="Georgia"/>
              <a:cs typeface="Georgia"/>
            </a:endParaRPr>
          </a:p>
          <a:p>
            <a:pPr marL="12700" marR="275590">
              <a:lnSpc>
                <a:spcPts val="4430"/>
              </a:lnSpc>
              <a:spcBef>
                <a:spcPts val="340"/>
              </a:spcBef>
            </a:pPr>
            <a:r>
              <a:rPr sz="2600" spc="-5" dirty="0">
                <a:latin typeface="Georgia"/>
                <a:cs typeface="Georgia"/>
              </a:rPr>
              <a:t>Ceramics can be classified according to  their applications </a:t>
            </a:r>
            <a:r>
              <a:rPr sz="2600" dirty="0">
                <a:latin typeface="Georgia"/>
                <a:cs typeface="Georgia"/>
              </a:rPr>
              <a:t>as</a:t>
            </a:r>
            <a:r>
              <a:rPr sz="2600" spc="-5" dirty="0">
                <a:latin typeface="Georgia"/>
                <a:cs typeface="Georgia"/>
              </a:rPr>
              <a:t> follows: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2998"/>
            <a:ext cx="5967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5110" algn="l"/>
                <a:tab pos="3365500" algn="l"/>
                <a:tab pos="4651375" algn="l"/>
                <a:tab pos="5727700" algn="l"/>
              </a:tabLst>
            </a:pPr>
            <a:r>
              <a:rPr sz="2800" spc="-5" dirty="0">
                <a:latin typeface="Georgia"/>
                <a:cs typeface="Georgia"/>
              </a:rPr>
              <a:t>refl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cte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vibratio</a:t>
            </a:r>
            <a:r>
              <a:rPr sz="2800" spc="10" dirty="0">
                <a:latin typeface="Georgia"/>
                <a:cs typeface="Georgia"/>
              </a:rPr>
              <a:t>n</a:t>
            </a:r>
            <a:r>
              <a:rPr sz="2800" spc="-5" dirty="0">
                <a:latin typeface="Georgia"/>
                <a:cs typeface="Georgia"/>
              </a:rPr>
              <a:t>al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0" dirty="0">
                <a:latin typeface="Georgia"/>
                <a:cs typeface="Georgia"/>
              </a:rPr>
              <a:t>ergy</a:t>
            </a:r>
            <a:r>
              <a:rPr sz="2800" spc="-5" dirty="0">
                <a:latin typeface="Georgia"/>
                <a:cs typeface="Georgia"/>
              </a:rPr>
              <a:t>,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whic</a:t>
            </a:r>
            <a:r>
              <a:rPr sz="2800" spc="-5" dirty="0">
                <a:latin typeface="Georgia"/>
                <a:cs typeface="Georgia"/>
              </a:rPr>
              <a:t>h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it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20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80717"/>
            <a:ext cx="5969635" cy="449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8044" algn="l"/>
                <a:tab pos="2348230" algn="l"/>
                <a:tab pos="3221990" algn="l"/>
                <a:tab pos="3996054" algn="l"/>
                <a:tab pos="4530725" algn="l"/>
              </a:tabLst>
            </a:pPr>
            <a:r>
              <a:rPr sz="2800" spc="-10" dirty="0">
                <a:latin typeface="Georgia"/>
                <a:cs typeface="Georgia"/>
              </a:rPr>
              <a:t>then	</a:t>
            </a:r>
            <a:r>
              <a:rPr sz="2800" spc="-5" dirty="0">
                <a:latin typeface="Georgia"/>
                <a:cs typeface="Georgia"/>
              </a:rPr>
              <a:t>converts	back	into	an	electrical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212215" algn="l"/>
                <a:tab pos="2758440" algn="l"/>
                <a:tab pos="3700779" algn="l"/>
                <a:tab pos="4378325" algn="l"/>
              </a:tabLst>
            </a:pPr>
            <a:r>
              <a:rPr sz="2800" spc="-5" dirty="0">
                <a:latin typeface="Georgia"/>
                <a:cs typeface="Georgia"/>
              </a:rPr>
              <a:t>signal.	Distance	from	</a:t>
            </a:r>
            <a:r>
              <a:rPr sz="2800" spc="-10" dirty="0">
                <a:latin typeface="Georgia"/>
                <a:cs typeface="Georgia"/>
              </a:rPr>
              <a:t>the	</a:t>
            </a:r>
            <a:r>
              <a:rPr sz="2800" spc="-5" dirty="0">
                <a:latin typeface="Georgia"/>
                <a:cs typeface="Georgia"/>
              </a:rPr>
              <a:t>ultrasonic</a:t>
            </a:r>
            <a:endParaRPr sz="28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800" spc="-5" dirty="0">
                <a:latin typeface="Georgia"/>
                <a:cs typeface="Georgia"/>
              </a:rPr>
              <a:t>source and reflecting </a:t>
            </a:r>
            <a:r>
              <a:rPr sz="2800" spc="-10" dirty="0">
                <a:latin typeface="Georgia"/>
                <a:cs typeface="Georgia"/>
              </a:rPr>
              <a:t>body </a:t>
            </a:r>
            <a:r>
              <a:rPr sz="2800" spc="-5" dirty="0">
                <a:latin typeface="Georgia"/>
                <a:cs typeface="Georgia"/>
              </a:rPr>
              <a:t>is  determined </a:t>
            </a:r>
            <a:r>
              <a:rPr sz="2800" spc="-10" dirty="0">
                <a:latin typeface="Georgia"/>
                <a:cs typeface="Georgia"/>
              </a:rPr>
              <a:t>from the </a:t>
            </a:r>
            <a:r>
              <a:rPr sz="2800" spc="-5" dirty="0">
                <a:latin typeface="Georgia"/>
                <a:cs typeface="Georgia"/>
              </a:rPr>
              <a:t>gone (passed)  </a:t>
            </a:r>
            <a:r>
              <a:rPr sz="2800" spc="-10" dirty="0">
                <a:latin typeface="Georgia"/>
                <a:cs typeface="Georgia"/>
              </a:rPr>
              <a:t>time </a:t>
            </a:r>
            <a:r>
              <a:rPr sz="2800" spc="-5" dirty="0">
                <a:latin typeface="Georgia"/>
                <a:cs typeface="Georgia"/>
              </a:rPr>
              <a:t>between </a:t>
            </a:r>
            <a:r>
              <a:rPr sz="2800" spc="-10" dirty="0">
                <a:latin typeface="Georgia"/>
                <a:cs typeface="Georgia"/>
              </a:rPr>
              <a:t>sending </a:t>
            </a:r>
            <a:r>
              <a:rPr sz="2800" spc="-5" dirty="0">
                <a:latin typeface="Georgia"/>
                <a:cs typeface="Georgia"/>
              </a:rPr>
              <a:t>and receiving  events.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644487"/>
            <a:ext cx="5969635" cy="52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1400" spc="-55" dirty="0">
                <a:latin typeface="Trebuchet MS"/>
                <a:cs typeface="Trebuchet MS"/>
              </a:rPr>
              <a:t>For </a:t>
            </a:r>
            <a:r>
              <a:rPr sz="1400" spc="-50" dirty="0">
                <a:latin typeface="Trebuchet MS"/>
                <a:cs typeface="Trebuchet MS"/>
              </a:rPr>
              <a:t>more </a:t>
            </a:r>
            <a:r>
              <a:rPr sz="1400" spc="-55" dirty="0">
                <a:latin typeface="Trebuchet MS"/>
                <a:cs typeface="Trebuchet MS"/>
              </a:rPr>
              <a:t>information </a:t>
            </a:r>
            <a:r>
              <a:rPr sz="1400" spc="-50" dirty="0">
                <a:latin typeface="Trebuchet MS"/>
                <a:cs typeface="Trebuchet MS"/>
              </a:rPr>
              <a:t>and </a:t>
            </a:r>
            <a:r>
              <a:rPr sz="1400" spc="-75" dirty="0">
                <a:latin typeface="Trebuchet MS"/>
                <a:cs typeface="Trebuchet MS"/>
              </a:rPr>
              <a:t>clarification </a:t>
            </a:r>
            <a:r>
              <a:rPr sz="1400" spc="-60" dirty="0">
                <a:latin typeface="Trebuchet MS"/>
                <a:cs typeface="Trebuchet MS"/>
              </a:rPr>
              <a:t>concerning </a:t>
            </a:r>
            <a:r>
              <a:rPr sz="1400" spc="-80" dirty="0">
                <a:latin typeface="Trebuchet MS"/>
                <a:cs typeface="Trebuchet MS"/>
              </a:rPr>
              <a:t>Piezoelectric </a:t>
            </a:r>
            <a:r>
              <a:rPr sz="1400" spc="-70" dirty="0">
                <a:latin typeface="Trebuchet MS"/>
                <a:cs typeface="Trebuchet MS"/>
              </a:rPr>
              <a:t>Ceramics </a:t>
            </a:r>
            <a:r>
              <a:rPr sz="1400" spc="-65" dirty="0">
                <a:latin typeface="Trebuchet MS"/>
                <a:cs typeface="Trebuchet MS"/>
              </a:rPr>
              <a:t>visit  </a:t>
            </a:r>
            <a:r>
              <a:rPr sz="140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2"/>
              </a:rPr>
              <a:t>https://youtu.be/Bxo2TihSrNg</a:t>
            </a:r>
            <a:r>
              <a:rPr sz="1400" spc="-75" dirty="0">
                <a:latin typeface="Trebuchet MS"/>
                <a:cs typeface="Trebuchet MS"/>
                <a:hlinkClick r:id="rId2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(What </a:t>
            </a:r>
            <a:r>
              <a:rPr sz="1400" spc="-35" dirty="0">
                <a:latin typeface="Trebuchet MS"/>
                <a:cs typeface="Trebuchet MS"/>
              </a:rPr>
              <a:t>Is </a:t>
            </a:r>
            <a:r>
              <a:rPr sz="1400" spc="-80" dirty="0">
                <a:latin typeface="Trebuchet MS"/>
                <a:cs typeface="Trebuchet MS"/>
              </a:rPr>
              <a:t>Piezoelectricity: </a:t>
            </a:r>
            <a:r>
              <a:rPr sz="1400" spc="-70" dirty="0">
                <a:latin typeface="Trebuchet MS"/>
                <a:cs typeface="Trebuchet MS"/>
              </a:rPr>
              <a:t>Part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1)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297321"/>
            <a:ext cx="4464050" cy="124206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800" b="1" spc="-165" dirty="0">
                <a:latin typeface="Trebuchet MS"/>
                <a:cs typeface="Trebuchet MS"/>
              </a:rPr>
              <a:t>General </a:t>
            </a:r>
            <a:r>
              <a:rPr sz="2800" b="1" spc="-160" dirty="0">
                <a:latin typeface="Trebuchet MS"/>
                <a:cs typeface="Trebuchet MS"/>
              </a:rPr>
              <a:t>Properties </a:t>
            </a:r>
            <a:r>
              <a:rPr sz="2800" b="1" spc="-120" dirty="0">
                <a:latin typeface="Trebuchet MS"/>
                <a:cs typeface="Trebuchet MS"/>
              </a:rPr>
              <a:t>of</a:t>
            </a:r>
            <a:r>
              <a:rPr sz="2800" b="1" spc="-310" dirty="0">
                <a:latin typeface="Trebuchet MS"/>
                <a:cs typeface="Trebuchet MS"/>
              </a:rPr>
              <a:t> </a:t>
            </a:r>
            <a:r>
              <a:rPr sz="2800" b="1" spc="-190" dirty="0">
                <a:latin typeface="Trebuchet MS"/>
                <a:cs typeface="Trebuchet MS"/>
              </a:rPr>
              <a:t>Ceramic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1859280" algn="l"/>
                <a:tab pos="3689985" algn="l"/>
              </a:tabLst>
            </a:pPr>
            <a:r>
              <a:rPr sz="2600" spc="-5" dirty="0">
                <a:latin typeface="Georgia"/>
                <a:cs typeface="Georgia"/>
              </a:rPr>
              <a:t>Ceramics	generally	have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4516" y="2116582"/>
            <a:ext cx="11176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specific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2868295"/>
            <a:ext cx="5971540" cy="567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properties associated with </a:t>
            </a:r>
            <a:r>
              <a:rPr sz="2600" spc="-10" dirty="0">
                <a:latin typeface="Georgia"/>
                <a:cs typeface="Georgia"/>
              </a:rPr>
              <a:t>them </a:t>
            </a:r>
            <a:r>
              <a:rPr sz="2600" spc="-5" dirty="0">
                <a:latin typeface="Georgia"/>
                <a:cs typeface="Georgia"/>
              </a:rPr>
              <a:t>such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as:</a:t>
            </a:r>
          </a:p>
          <a:p>
            <a:pPr marL="12700" marR="6985">
              <a:lnSpc>
                <a:spcPts val="5910"/>
              </a:lnSpc>
              <a:spcBef>
                <a:spcPts val="660"/>
              </a:spcBef>
              <a:tabLst>
                <a:tab pos="2339975" algn="l"/>
                <a:tab pos="4010025" algn="l"/>
                <a:tab pos="5495925" algn="l"/>
              </a:tabLst>
            </a:pPr>
            <a:r>
              <a:rPr sz="2600" b="1" spc="-5" dirty="0">
                <a:latin typeface="Georgia"/>
                <a:cs typeface="Georgia"/>
              </a:rPr>
              <a:t>Compre</a:t>
            </a:r>
            <a:r>
              <a:rPr sz="2600" b="1" spc="-25" dirty="0">
                <a:latin typeface="Georgia"/>
                <a:cs typeface="Georgia"/>
              </a:rPr>
              <a:t>s</a:t>
            </a:r>
            <a:r>
              <a:rPr sz="2600" b="1" dirty="0">
                <a:latin typeface="Georgia"/>
                <a:cs typeface="Georgia"/>
              </a:rPr>
              <a:t>sive	str</a:t>
            </a:r>
            <a:r>
              <a:rPr sz="2600" b="1" spc="-20" dirty="0">
                <a:latin typeface="Georgia"/>
                <a:cs typeface="Georgia"/>
              </a:rPr>
              <a:t>e</a:t>
            </a:r>
            <a:r>
              <a:rPr sz="2600" b="1" dirty="0">
                <a:latin typeface="Georgia"/>
                <a:cs typeface="Georgia"/>
              </a:rPr>
              <a:t>ngth</a:t>
            </a:r>
            <a:r>
              <a:rPr sz="2600" dirty="0">
                <a:latin typeface="Georgia"/>
                <a:cs typeface="Georgia"/>
              </a:rPr>
              <a:t>:	</a:t>
            </a:r>
            <a:r>
              <a:rPr sz="2600" spc="-5" dirty="0">
                <a:latin typeface="Georgia"/>
                <a:cs typeface="Georgia"/>
              </a:rPr>
              <a:t>Ce</a:t>
            </a:r>
            <a:r>
              <a:rPr sz="2600" spc="-15" dirty="0">
                <a:latin typeface="Georgia"/>
                <a:cs typeface="Georgia"/>
              </a:rPr>
              <a:t>r</a:t>
            </a:r>
            <a:r>
              <a:rPr sz="2600" dirty="0">
                <a:latin typeface="Georgia"/>
                <a:cs typeface="Georgia"/>
              </a:rPr>
              <a:t>amics	a</a:t>
            </a:r>
            <a:r>
              <a:rPr sz="2600" spc="-20" dirty="0">
                <a:latin typeface="Georgia"/>
                <a:cs typeface="Georgia"/>
              </a:rPr>
              <a:t>r</a:t>
            </a:r>
            <a:r>
              <a:rPr sz="2600" dirty="0">
                <a:latin typeface="Georgia"/>
                <a:cs typeface="Georgia"/>
              </a:rPr>
              <a:t>e  </a:t>
            </a:r>
            <a:r>
              <a:rPr sz="2600" spc="-5" dirty="0">
                <a:latin typeface="Georgia"/>
                <a:cs typeface="Georgia"/>
              </a:rPr>
              <a:t>stronger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compression than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2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tension,</a:t>
            </a:r>
            <a:endParaRPr sz="2600" dirty="0">
              <a:latin typeface="Georgia"/>
              <a:cs typeface="Georgia"/>
            </a:endParaRPr>
          </a:p>
          <a:p>
            <a:pPr marL="12700" marR="5715">
              <a:lnSpc>
                <a:spcPts val="5900"/>
              </a:lnSpc>
              <a:spcBef>
                <a:spcPts val="10"/>
              </a:spcBef>
              <a:tabLst>
                <a:tab pos="1671320" algn="l"/>
                <a:tab pos="2067560" algn="l"/>
                <a:tab pos="3099435" algn="l"/>
                <a:tab pos="3311525" algn="l"/>
                <a:tab pos="4145915" algn="l"/>
                <a:tab pos="4241165" algn="l"/>
              </a:tabLst>
            </a:pPr>
            <a:r>
              <a:rPr sz="2600" spc="-5" dirty="0">
                <a:latin typeface="Georgia"/>
                <a:cs typeface="Georgia"/>
              </a:rPr>
              <a:t>wherea</a:t>
            </a:r>
            <a:r>
              <a:rPr sz="2600" dirty="0">
                <a:latin typeface="Georgia"/>
                <a:cs typeface="Georgia"/>
              </a:rPr>
              <a:t>s	metals	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ve		</a:t>
            </a:r>
            <a:r>
              <a:rPr sz="2600" spc="-5" dirty="0">
                <a:latin typeface="Georgia"/>
                <a:cs typeface="Georgia"/>
              </a:rPr>
              <a:t>comp</a:t>
            </a:r>
            <a:r>
              <a:rPr sz="2600" spc="-1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rable  (e</a:t>
            </a:r>
            <a:r>
              <a:rPr sz="2600" spc="-10" dirty="0">
                <a:latin typeface="Georgia"/>
                <a:cs typeface="Georgia"/>
              </a:rPr>
              <a:t>q</a:t>
            </a:r>
            <a:r>
              <a:rPr sz="2600" spc="-5" dirty="0">
                <a:latin typeface="Georgia"/>
                <a:cs typeface="Georgia"/>
              </a:rPr>
              <a:t>ui</a:t>
            </a:r>
            <a:r>
              <a:rPr sz="2600" spc="5" dirty="0">
                <a:latin typeface="Georgia"/>
                <a:cs typeface="Georgia"/>
              </a:rPr>
              <a:t>v</a:t>
            </a:r>
            <a:r>
              <a:rPr sz="2600" dirty="0">
                <a:latin typeface="Georgia"/>
                <a:cs typeface="Georgia"/>
              </a:rPr>
              <a:t>ale</a:t>
            </a:r>
            <a:r>
              <a:rPr sz="2600" spc="-20" dirty="0">
                <a:latin typeface="Georgia"/>
                <a:cs typeface="Georgia"/>
              </a:rPr>
              <a:t>n</a:t>
            </a:r>
            <a:r>
              <a:rPr sz="2600" spc="-5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)	</a:t>
            </a:r>
            <a:r>
              <a:rPr sz="2600" spc="-5" dirty="0">
                <a:latin typeface="Georgia"/>
                <a:cs typeface="Georgia"/>
              </a:rPr>
              <a:t>tens</a:t>
            </a:r>
            <a:r>
              <a:rPr sz="2600" dirty="0">
                <a:latin typeface="Georgia"/>
                <a:cs typeface="Georgia"/>
              </a:rPr>
              <a:t>i</a:t>
            </a:r>
            <a:r>
              <a:rPr sz="2600" spc="-15" dirty="0">
                <a:latin typeface="Georgia"/>
                <a:cs typeface="Georgia"/>
              </a:rPr>
              <a:t>l</a:t>
            </a:r>
            <a:r>
              <a:rPr sz="2600" dirty="0">
                <a:latin typeface="Georgia"/>
                <a:cs typeface="Georgia"/>
              </a:rPr>
              <a:t>e		and	</a:t>
            </a:r>
            <a:r>
              <a:rPr sz="2600" spc="-5" dirty="0">
                <a:latin typeface="Georgia"/>
                <a:cs typeface="Georgia"/>
              </a:rPr>
              <a:t>co</a:t>
            </a:r>
            <a:r>
              <a:rPr sz="2600" spc="-10" dirty="0">
                <a:latin typeface="Georgia"/>
                <a:cs typeface="Georgia"/>
              </a:rPr>
              <a:t>m</a:t>
            </a:r>
            <a:r>
              <a:rPr sz="2600" spc="-5" dirty="0">
                <a:latin typeface="Georgia"/>
                <a:cs typeface="Georgia"/>
              </a:rPr>
              <a:t>pressive</a:t>
            </a:r>
            <a:endParaRPr sz="2600" dirty="0">
              <a:latin typeface="Georgia"/>
              <a:cs typeface="Georgia"/>
            </a:endParaRPr>
          </a:p>
          <a:p>
            <a:pPr marL="12700" marR="5080">
              <a:lnSpc>
                <a:spcPts val="5900"/>
              </a:lnSpc>
              <a:spcBef>
                <a:spcPts val="20"/>
              </a:spcBef>
              <a:tabLst>
                <a:tab pos="980440" algn="l"/>
                <a:tab pos="1562100" algn="l"/>
                <a:tab pos="1633220" algn="l"/>
                <a:tab pos="2233295" algn="l"/>
                <a:tab pos="2440305" algn="l"/>
                <a:tab pos="3561715" algn="l"/>
                <a:tab pos="4068445" algn="l"/>
                <a:tab pos="4477385" algn="l"/>
                <a:tab pos="5532120" algn="l"/>
              </a:tabLst>
            </a:pPr>
            <a:r>
              <a:rPr sz="2600" spc="-5" dirty="0">
                <a:latin typeface="Georgia"/>
                <a:cs typeface="Georgia"/>
              </a:rPr>
              <a:t>strengths</a:t>
            </a:r>
            <a:r>
              <a:rPr sz="2600" dirty="0">
                <a:latin typeface="Georgia"/>
                <a:cs typeface="Georgia"/>
              </a:rPr>
              <a:t>.		This	</a:t>
            </a:r>
            <a:r>
              <a:rPr sz="2600" spc="-5" dirty="0">
                <a:latin typeface="Georgia"/>
                <a:cs typeface="Georgia"/>
              </a:rPr>
              <a:t>di</a:t>
            </a:r>
            <a:r>
              <a:rPr sz="2600" spc="-10" dirty="0">
                <a:latin typeface="Georgia"/>
                <a:cs typeface="Georgia"/>
              </a:rPr>
              <a:t>f</a:t>
            </a:r>
            <a:r>
              <a:rPr sz="2600" spc="-5" dirty="0">
                <a:latin typeface="Georgia"/>
                <a:cs typeface="Georgia"/>
              </a:rPr>
              <a:t>feren</a:t>
            </a:r>
            <a:r>
              <a:rPr sz="2600" spc="-1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	is	important  </a:t>
            </a:r>
            <a:r>
              <a:rPr sz="2600" spc="-5" dirty="0">
                <a:latin typeface="Georgia"/>
                <a:cs typeface="Georgia"/>
              </a:rPr>
              <a:t>whe</a:t>
            </a:r>
            <a:r>
              <a:rPr sz="2600" dirty="0">
                <a:latin typeface="Georgia"/>
                <a:cs typeface="Georgia"/>
              </a:rPr>
              <a:t>n	</a:t>
            </a:r>
            <a:r>
              <a:rPr sz="2600" spc="-5" dirty="0">
                <a:latin typeface="Georgia"/>
                <a:cs typeface="Georgia"/>
              </a:rPr>
              <a:t>w</a:t>
            </a:r>
            <a:r>
              <a:rPr sz="2600" dirty="0">
                <a:latin typeface="Georgia"/>
                <a:cs typeface="Georgia"/>
              </a:rPr>
              <a:t>e	</a:t>
            </a:r>
            <a:r>
              <a:rPr sz="2600" spc="-5" dirty="0">
                <a:latin typeface="Georgia"/>
                <a:cs typeface="Georgia"/>
              </a:rPr>
              <a:t>us</a:t>
            </a:r>
            <a:r>
              <a:rPr sz="2600" dirty="0">
                <a:latin typeface="Georgia"/>
                <a:cs typeface="Georgia"/>
              </a:rPr>
              <a:t>e	</a:t>
            </a:r>
            <a:r>
              <a:rPr sz="2600" spc="-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er</a:t>
            </a:r>
            <a:r>
              <a:rPr sz="2600" spc="-1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mic	</a:t>
            </a:r>
            <a:r>
              <a:rPr sz="2600" spc="-5" dirty="0">
                <a:latin typeface="Georgia"/>
                <a:cs typeface="Georgia"/>
              </a:rPr>
              <a:t>co</a:t>
            </a:r>
            <a:r>
              <a:rPr sz="2600" spc="-10" dirty="0">
                <a:latin typeface="Georgia"/>
                <a:cs typeface="Georgia"/>
              </a:rPr>
              <a:t>m</a:t>
            </a:r>
            <a:r>
              <a:rPr sz="2600" spc="-15" dirty="0">
                <a:latin typeface="Georgia"/>
                <a:cs typeface="Georgia"/>
              </a:rPr>
              <a:t>p</a:t>
            </a:r>
            <a:r>
              <a:rPr sz="2600" spc="-5" dirty="0">
                <a:latin typeface="Georgia"/>
                <a:cs typeface="Georgia"/>
              </a:rPr>
              <a:t>onent</a:t>
            </a:r>
            <a:r>
              <a:rPr sz="2600" dirty="0">
                <a:latin typeface="Georgia"/>
                <a:cs typeface="Georgia"/>
              </a:rPr>
              <a:t>s	</a:t>
            </a:r>
            <a:r>
              <a:rPr sz="2600" spc="-5" dirty="0">
                <a:latin typeface="Georgia"/>
                <a:cs typeface="Georgia"/>
              </a:rPr>
              <a:t>for</a:t>
            </a:r>
            <a:endParaRPr sz="2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2600" spc="-5" dirty="0">
                <a:latin typeface="Georgia"/>
                <a:cs typeface="Georgia"/>
              </a:rPr>
              <a:t>load-bearing applications. </a:t>
            </a:r>
            <a:r>
              <a:rPr sz="2600" dirty="0">
                <a:latin typeface="Georgia"/>
                <a:cs typeface="Georgia"/>
              </a:rPr>
              <a:t>It is </a:t>
            </a:r>
            <a:r>
              <a:rPr sz="2600" spc="-5" dirty="0">
                <a:latin typeface="Georgia"/>
                <a:cs typeface="Georgia"/>
              </a:rPr>
              <a:t>necessary</a:t>
            </a:r>
            <a:endParaRPr sz="2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to consider the stress distributions </a:t>
            </a:r>
            <a:r>
              <a:rPr dirty="0">
                <a:latin typeface="Georgia"/>
                <a:cs typeface="Georgia"/>
              </a:rPr>
              <a:t>in</a:t>
            </a:r>
            <a:r>
              <a:rPr spc="-8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the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1540" cy="728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9715" algn="l"/>
                <a:tab pos="2190750" algn="l"/>
                <a:tab pos="3539490" algn="l"/>
                <a:tab pos="4494530" algn="l"/>
                <a:tab pos="5491480" algn="l"/>
              </a:tabLst>
            </a:pPr>
            <a:r>
              <a:rPr sz="2600" spc="-5" dirty="0">
                <a:latin typeface="Georgia"/>
                <a:cs typeface="Georgia"/>
              </a:rPr>
              <a:t>ceramic	to	ensure	that	they	</a:t>
            </a:r>
            <a:r>
              <a:rPr sz="2600" dirty="0">
                <a:latin typeface="Georgia"/>
                <a:cs typeface="Georgia"/>
              </a:rPr>
              <a:t>are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ts val="6140"/>
              </a:lnSpc>
              <a:spcBef>
                <a:spcPts val="484"/>
              </a:spcBef>
              <a:tabLst>
                <a:tab pos="801370" algn="l"/>
                <a:tab pos="2075180" algn="l"/>
                <a:tab pos="2682875" algn="l"/>
                <a:tab pos="4246880" algn="l"/>
              </a:tabLst>
            </a:pPr>
            <a:r>
              <a:rPr sz="2600" spc="-5" dirty="0">
                <a:latin typeface="Georgia"/>
                <a:cs typeface="Georgia"/>
              </a:rPr>
              <a:t>compressive. </a:t>
            </a:r>
            <a:r>
              <a:rPr sz="2600" dirty="0">
                <a:latin typeface="Georgia"/>
                <a:cs typeface="Georgia"/>
              </a:rPr>
              <a:t>An important </a:t>
            </a:r>
            <a:r>
              <a:rPr sz="2600" spc="-5" dirty="0">
                <a:latin typeface="Georgia"/>
                <a:cs typeface="Georgia"/>
              </a:rPr>
              <a:t>example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  </a:t>
            </a:r>
            <a:r>
              <a:rPr sz="2600" spc="-5" dirty="0">
                <a:latin typeface="Georgia"/>
                <a:cs typeface="Georgia"/>
              </a:rPr>
              <a:t>th</a:t>
            </a:r>
            <a:r>
              <a:rPr sz="2600" dirty="0">
                <a:latin typeface="Georgia"/>
                <a:cs typeface="Georgia"/>
              </a:rPr>
              <a:t>e	</a:t>
            </a:r>
            <a:r>
              <a:rPr sz="2600" spc="-5" dirty="0">
                <a:latin typeface="Georgia"/>
                <a:cs typeface="Georgia"/>
              </a:rPr>
              <a:t>des</a:t>
            </a:r>
            <a:r>
              <a:rPr sz="2600" spc="-10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g</a:t>
            </a:r>
            <a:r>
              <a:rPr sz="2600" dirty="0">
                <a:latin typeface="Georgia"/>
                <a:cs typeface="Georgia"/>
              </a:rPr>
              <a:t>n	</a:t>
            </a:r>
            <a:r>
              <a:rPr sz="2600" spc="-5" dirty="0">
                <a:latin typeface="Georgia"/>
                <a:cs typeface="Georgia"/>
              </a:rPr>
              <a:t>o</a:t>
            </a:r>
            <a:r>
              <a:rPr sz="2600" dirty="0">
                <a:latin typeface="Georgia"/>
                <a:cs typeface="Georgia"/>
              </a:rPr>
              <a:t>f	</a:t>
            </a:r>
            <a:r>
              <a:rPr sz="2600" spc="-5" dirty="0">
                <a:latin typeface="Georgia"/>
                <a:cs typeface="Georgia"/>
              </a:rPr>
              <a:t>co</a:t>
            </a:r>
            <a:r>
              <a:rPr sz="2600" spc="-10" dirty="0">
                <a:latin typeface="Georgia"/>
                <a:cs typeface="Georgia"/>
              </a:rPr>
              <a:t>n</a:t>
            </a:r>
            <a:r>
              <a:rPr sz="2600" spc="-5" dirty="0">
                <a:latin typeface="Georgia"/>
                <a:cs typeface="Georgia"/>
              </a:rPr>
              <a:t>cr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15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e	</a:t>
            </a:r>
            <a:r>
              <a:rPr sz="2600" spc="-5" dirty="0">
                <a:latin typeface="Georgia"/>
                <a:cs typeface="Georgia"/>
              </a:rPr>
              <a:t>b</a:t>
            </a:r>
            <a:r>
              <a:rPr sz="2600" spc="-20" dirty="0">
                <a:latin typeface="Georgia"/>
                <a:cs typeface="Georgia"/>
              </a:rPr>
              <a:t>r</a:t>
            </a:r>
            <a:r>
              <a:rPr sz="2600" dirty="0">
                <a:latin typeface="Georgia"/>
                <a:cs typeface="Georgia"/>
              </a:rPr>
              <a:t>idge</a:t>
            </a:r>
            <a:r>
              <a:rPr sz="2600" spc="20" dirty="0">
                <a:latin typeface="Georgia"/>
                <a:cs typeface="Georgia"/>
              </a:rPr>
              <a:t>s</a:t>
            </a:r>
            <a:r>
              <a:rPr sz="2600" spc="-254" dirty="0">
                <a:latin typeface="Courier New"/>
                <a:cs typeface="Courier New"/>
              </a:rPr>
              <a:t>—</a:t>
            </a:r>
            <a:r>
              <a:rPr sz="2600" spc="-5" dirty="0">
                <a:latin typeface="Georgia"/>
                <a:cs typeface="Georgia"/>
              </a:rPr>
              <a:t>the</a:t>
            </a:r>
            <a:endParaRPr sz="2600">
              <a:latin typeface="Georgia"/>
              <a:cs typeface="Georgia"/>
            </a:endParaRPr>
          </a:p>
          <a:p>
            <a:pPr marL="12700" marR="6350">
              <a:lnSpc>
                <a:spcPts val="5910"/>
              </a:lnSpc>
              <a:spcBef>
                <a:spcPts val="555"/>
              </a:spcBef>
              <a:tabLst>
                <a:tab pos="1710689" algn="l"/>
                <a:tab pos="2245995" algn="l"/>
                <a:tab pos="3343910" algn="l"/>
                <a:tab pos="4986655" algn="l"/>
              </a:tabLst>
            </a:pPr>
            <a:r>
              <a:rPr sz="2600" spc="-5" dirty="0">
                <a:latin typeface="Georgia"/>
                <a:cs typeface="Georgia"/>
              </a:rPr>
              <a:t>concrete</a:t>
            </a:r>
            <a:r>
              <a:rPr sz="2600" dirty="0">
                <a:latin typeface="Georgia"/>
                <a:cs typeface="Georgia"/>
              </a:rPr>
              <a:t>,	a	</a:t>
            </a:r>
            <a:r>
              <a:rPr sz="2600" spc="-5" dirty="0">
                <a:latin typeface="Georgia"/>
                <a:cs typeface="Georgia"/>
              </a:rPr>
              <a:t>CM</a:t>
            </a:r>
            <a:r>
              <a:rPr sz="2600" dirty="0">
                <a:latin typeface="Georgia"/>
                <a:cs typeface="Georgia"/>
              </a:rPr>
              <a:t>C	</a:t>
            </a:r>
            <a:r>
              <a:rPr sz="2600" spc="5" dirty="0">
                <a:latin typeface="Georgia"/>
                <a:cs typeface="Georgia"/>
              </a:rPr>
              <a:t>(</a:t>
            </a:r>
            <a:r>
              <a:rPr sz="2600" spc="-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er</a:t>
            </a:r>
            <a:r>
              <a:rPr sz="2600" spc="-1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mic	ma</a:t>
            </a:r>
            <a:r>
              <a:rPr sz="2600" spc="-20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rix  </a:t>
            </a:r>
            <a:r>
              <a:rPr sz="2600" spc="-5" dirty="0">
                <a:latin typeface="Georgia"/>
                <a:cs typeface="Georgia"/>
              </a:rPr>
              <a:t>ceramic),</a:t>
            </a:r>
            <a:r>
              <a:rPr sz="2600" spc="3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must</a:t>
            </a:r>
            <a:r>
              <a:rPr sz="2600" spc="34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be</a:t>
            </a:r>
            <a:r>
              <a:rPr sz="2600" spc="3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kept</a:t>
            </a:r>
            <a:r>
              <a:rPr sz="2600" spc="3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3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compression.</a:t>
            </a:r>
            <a:endParaRPr sz="2600">
              <a:latin typeface="Georgia"/>
              <a:cs typeface="Georgia"/>
            </a:endParaRPr>
          </a:p>
          <a:p>
            <a:pPr marL="12700" marR="6350">
              <a:lnSpc>
                <a:spcPts val="5910"/>
              </a:lnSpc>
              <a:spcBef>
                <a:spcPts val="5"/>
              </a:spcBef>
            </a:pPr>
            <a:r>
              <a:rPr sz="2600" spc="-5" dirty="0">
                <a:latin typeface="Georgia"/>
                <a:cs typeface="Georgia"/>
              </a:rPr>
              <a:t>Ceramics generally have low toughness,  </a:t>
            </a:r>
            <a:r>
              <a:rPr sz="2600" dirty="0">
                <a:latin typeface="Georgia"/>
                <a:cs typeface="Georgia"/>
              </a:rPr>
              <a:t>although </a:t>
            </a:r>
            <a:r>
              <a:rPr sz="2600" spc="-5" dirty="0">
                <a:latin typeface="Georgia"/>
                <a:cs typeface="Georgia"/>
              </a:rPr>
              <a:t>combining them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6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composites</a:t>
            </a:r>
            <a:endParaRPr sz="2600">
              <a:latin typeface="Georgia"/>
              <a:cs typeface="Georgia"/>
            </a:endParaRPr>
          </a:p>
          <a:p>
            <a:pPr marL="12700" marR="6350">
              <a:lnSpc>
                <a:spcPts val="5910"/>
              </a:lnSpc>
            </a:pPr>
            <a:r>
              <a:rPr sz="2600" spc="-5" dirty="0">
                <a:latin typeface="Georgia"/>
                <a:cs typeface="Georgia"/>
              </a:rPr>
              <a:t>can dramatically </a:t>
            </a:r>
            <a:r>
              <a:rPr sz="2600" dirty="0">
                <a:latin typeface="Georgia"/>
                <a:cs typeface="Georgia"/>
              </a:rPr>
              <a:t>improve </a:t>
            </a:r>
            <a:r>
              <a:rPr sz="2600" spc="-5" dirty="0">
                <a:latin typeface="Georgia"/>
                <a:cs typeface="Georgia"/>
              </a:rPr>
              <a:t>this </a:t>
            </a:r>
            <a:r>
              <a:rPr sz="2600" dirty="0">
                <a:latin typeface="Georgia"/>
                <a:cs typeface="Georgia"/>
              </a:rPr>
              <a:t>property.  </a:t>
            </a:r>
            <a:r>
              <a:rPr sz="2600" b="1" spc="-5" dirty="0">
                <a:latin typeface="Georgia"/>
                <a:cs typeface="Georgia"/>
              </a:rPr>
              <a:t>Brittleness</a:t>
            </a:r>
            <a:r>
              <a:rPr sz="2600" spc="-5" dirty="0">
                <a:latin typeface="Georgia"/>
                <a:cs typeface="Georgia"/>
              </a:rPr>
              <a:t>: </a:t>
            </a:r>
            <a:r>
              <a:rPr sz="2600" dirty="0">
                <a:latin typeface="Georgia"/>
                <a:cs typeface="Georgia"/>
              </a:rPr>
              <a:t>This </a:t>
            </a:r>
            <a:r>
              <a:rPr sz="2600" spc="-5" dirty="0">
                <a:latin typeface="Georgia"/>
                <a:cs typeface="Georgia"/>
              </a:rPr>
              <a:t>probably comes from  personal </a:t>
            </a:r>
            <a:r>
              <a:rPr sz="2600" dirty="0">
                <a:latin typeface="Georgia"/>
                <a:cs typeface="Georgia"/>
              </a:rPr>
              <a:t>experiences such </a:t>
            </a:r>
            <a:r>
              <a:rPr sz="2600" spc="-10" dirty="0">
                <a:latin typeface="Georgia"/>
                <a:cs typeface="Georgia"/>
              </a:rPr>
              <a:t>as </a:t>
            </a:r>
            <a:r>
              <a:rPr sz="2600" spc="-5" dirty="0">
                <a:latin typeface="Georgia"/>
                <a:cs typeface="Georgia"/>
              </a:rPr>
              <a:t>dropping</a:t>
            </a:r>
            <a:r>
              <a:rPr sz="2600" spc="5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70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glass</a:t>
            </a:r>
            <a:r>
              <a:rPr spc="17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cup</a:t>
            </a:r>
            <a:r>
              <a:rPr spc="17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or</a:t>
            </a:r>
            <a:r>
              <a:rPr spc="17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</a:t>
            </a:r>
            <a:r>
              <a:rPr spc="16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plate.</a:t>
            </a:r>
            <a:r>
              <a:rPr spc="17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The</a:t>
            </a:r>
            <a:r>
              <a:rPr spc="16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reason</a:t>
            </a:r>
            <a:r>
              <a:rPr spc="17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that</a:t>
            </a:r>
            <a:r>
              <a:rPr spc="16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the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0270" cy="728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9385" algn="l"/>
                <a:tab pos="1892300" algn="l"/>
                <a:tab pos="3360420" algn="l"/>
                <a:tab pos="3997325" algn="l"/>
                <a:tab pos="5072380" algn="l"/>
                <a:tab pos="5487670" algn="l"/>
              </a:tabLst>
            </a:pPr>
            <a:r>
              <a:rPr sz="2600" spc="-5" dirty="0">
                <a:latin typeface="Georgia"/>
                <a:cs typeface="Georgia"/>
              </a:rPr>
              <a:t>majority	of	ceramics	</a:t>
            </a:r>
            <a:r>
              <a:rPr sz="2600" dirty="0">
                <a:latin typeface="Georgia"/>
                <a:cs typeface="Georgia"/>
              </a:rPr>
              <a:t>are	</a:t>
            </a:r>
            <a:r>
              <a:rPr sz="2600" spc="-5" dirty="0">
                <a:latin typeface="Georgia"/>
                <a:cs typeface="Georgia"/>
              </a:rPr>
              <a:t>brittle	</a:t>
            </a:r>
            <a:r>
              <a:rPr sz="2600" dirty="0">
                <a:latin typeface="Georgia"/>
                <a:cs typeface="Georgia"/>
              </a:rPr>
              <a:t>is	</a:t>
            </a:r>
            <a:r>
              <a:rPr sz="2600" spc="-5" dirty="0">
                <a:latin typeface="Georgia"/>
                <a:cs typeface="Georgia"/>
              </a:rPr>
              <a:t>the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Georgia"/>
                <a:cs typeface="Georgia"/>
              </a:rPr>
              <a:t>mixed </a:t>
            </a:r>
            <a:r>
              <a:rPr sz="2600" spc="-25" dirty="0">
                <a:latin typeface="Georgia"/>
                <a:cs typeface="Georgia"/>
              </a:rPr>
              <a:t>ionic</a:t>
            </a:r>
            <a:r>
              <a:rPr sz="2600" spc="-25" dirty="0">
                <a:latin typeface="Courier New"/>
                <a:cs typeface="Courier New"/>
              </a:rPr>
              <a:t>–</a:t>
            </a:r>
            <a:r>
              <a:rPr sz="2600" spc="-25" dirty="0">
                <a:latin typeface="Georgia"/>
                <a:cs typeface="Georgia"/>
              </a:rPr>
              <a:t>covalent </a:t>
            </a:r>
            <a:r>
              <a:rPr sz="2600" spc="-5" dirty="0">
                <a:latin typeface="Georgia"/>
                <a:cs typeface="Georgia"/>
              </a:rPr>
              <a:t>bonding that</a:t>
            </a:r>
            <a:r>
              <a:rPr sz="2600" spc="19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holds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610"/>
              </a:spcBef>
            </a:pPr>
            <a:r>
              <a:rPr sz="2600" spc="-5" dirty="0">
                <a:latin typeface="Georgia"/>
                <a:cs typeface="Georgia"/>
              </a:rPr>
              <a:t>the constituent atoms together.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high  temperatures (above the glass transition  temperature) glass </a:t>
            </a:r>
            <a:r>
              <a:rPr sz="2600" spc="-10" dirty="0">
                <a:latin typeface="Georgia"/>
                <a:cs typeface="Georgia"/>
              </a:rPr>
              <a:t>no </a:t>
            </a:r>
            <a:r>
              <a:rPr sz="2600" spc="-5" dirty="0">
                <a:latin typeface="Georgia"/>
                <a:cs typeface="Georgia"/>
              </a:rPr>
              <a:t>longer behaves </a:t>
            </a:r>
            <a:r>
              <a:rPr sz="2600" dirty="0">
                <a:latin typeface="Georgia"/>
                <a:cs typeface="Georgia"/>
              </a:rPr>
              <a:t>in  a </a:t>
            </a:r>
            <a:r>
              <a:rPr sz="2600" spc="-5" dirty="0">
                <a:latin typeface="Georgia"/>
                <a:cs typeface="Georgia"/>
              </a:rPr>
              <a:t>brittle </a:t>
            </a:r>
            <a:r>
              <a:rPr sz="2600" dirty="0">
                <a:latin typeface="Georgia"/>
                <a:cs typeface="Georgia"/>
              </a:rPr>
              <a:t>manner; it </a:t>
            </a:r>
            <a:r>
              <a:rPr sz="2600" spc="-5" dirty="0">
                <a:latin typeface="Georgia"/>
                <a:cs typeface="Georgia"/>
              </a:rPr>
              <a:t>behaves </a:t>
            </a:r>
            <a:r>
              <a:rPr sz="2600" spc="-10" dirty="0">
                <a:latin typeface="Georgia"/>
                <a:cs typeface="Georgia"/>
              </a:rPr>
              <a:t>as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viscous  liquid. That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why </a:t>
            </a:r>
            <a:r>
              <a:rPr sz="2600" dirty="0">
                <a:latin typeface="Georgia"/>
                <a:cs typeface="Georgia"/>
              </a:rPr>
              <a:t>it is </a:t>
            </a:r>
            <a:r>
              <a:rPr sz="2600" spc="-5" dirty="0">
                <a:latin typeface="Georgia"/>
                <a:cs typeface="Georgia"/>
              </a:rPr>
              <a:t>easy to form</a:t>
            </a:r>
            <a:r>
              <a:rPr sz="2600" spc="-28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glass  </a:t>
            </a:r>
            <a:r>
              <a:rPr sz="2600" dirty="0">
                <a:latin typeface="Georgia"/>
                <a:cs typeface="Georgia"/>
              </a:rPr>
              <a:t>into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complicated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shapes.</a:t>
            </a:r>
            <a:r>
              <a:rPr sz="2600" spc="-8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So,</a:t>
            </a:r>
            <a:r>
              <a:rPr sz="2600" spc="-9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what</a:t>
            </a:r>
            <a:r>
              <a:rPr sz="2600" spc="-9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we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can  say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that </a:t>
            </a:r>
            <a:r>
              <a:rPr sz="2600" dirty="0">
                <a:latin typeface="Georgia"/>
                <a:cs typeface="Georgia"/>
              </a:rPr>
              <a:t>most </a:t>
            </a:r>
            <a:r>
              <a:rPr sz="2600" spc="-5" dirty="0">
                <a:latin typeface="Georgia"/>
                <a:cs typeface="Georgia"/>
              </a:rPr>
              <a:t>ceramics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brittle </a:t>
            </a:r>
            <a:r>
              <a:rPr sz="2600" dirty="0">
                <a:latin typeface="Georgia"/>
                <a:cs typeface="Georgia"/>
              </a:rPr>
              <a:t>at  room </a:t>
            </a:r>
            <a:r>
              <a:rPr sz="2600" spc="-5" dirty="0">
                <a:latin typeface="Georgia"/>
                <a:cs typeface="Georgia"/>
              </a:rPr>
              <a:t>temperature but </a:t>
            </a:r>
            <a:r>
              <a:rPr sz="2600" dirty="0">
                <a:latin typeface="Georgia"/>
                <a:cs typeface="Georgia"/>
              </a:rPr>
              <a:t>not </a:t>
            </a:r>
            <a:r>
              <a:rPr sz="2600" spc="-5" dirty="0">
                <a:latin typeface="Georgia"/>
                <a:cs typeface="Georgia"/>
              </a:rPr>
              <a:t>necessarily </a:t>
            </a:r>
            <a:r>
              <a:rPr sz="2600" spc="3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at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7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0045" algn="l"/>
                <a:tab pos="4087495" algn="l"/>
                <a:tab pos="5055235" algn="l"/>
              </a:tabLst>
            </a:pPr>
            <a:r>
              <a:rPr spc="-5" dirty="0">
                <a:latin typeface="Georgia"/>
                <a:cs typeface="Georgia"/>
              </a:rPr>
              <a:t>elevated	temperatures.	</a:t>
            </a:r>
            <a:r>
              <a:rPr dirty="0">
                <a:latin typeface="Georgia"/>
                <a:cs typeface="Georgia"/>
              </a:rPr>
              <a:t>The	</a:t>
            </a:r>
            <a:r>
              <a:rPr spc="-5" dirty="0">
                <a:latin typeface="Georgia"/>
                <a:cs typeface="Georgia"/>
              </a:rPr>
              <a:t>brittle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175" cy="642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8620" algn="l"/>
                <a:tab pos="2123440" algn="l"/>
                <a:tab pos="3592829" algn="l"/>
                <a:tab pos="4503420" algn="l"/>
                <a:tab pos="5441950" algn="l"/>
              </a:tabLst>
            </a:pPr>
            <a:r>
              <a:rPr sz="2600" spc="-5" dirty="0">
                <a:latin typeface="Georgia"/>
                <a:cs typeface="Georgia"/>
              </a:rPr>
              <a:t>b</a:t>
            </a:r>
            <a:r>
              <a:rPr sz="2600" spc="5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spc="-10" dirty="0">
                <a:latin typeface="Georgia"/>
                <a:cs typeface="Georgia"/>
              </a:rPr>
              <a:t>av</a:t>
            </a:r>
            <a:r>
              <a:rPr sz="2600" dirty="0">
                <a:latin typeface="Georgia"/>
                <a:cs typeface="Georgia"/>
              </a:rPr>
              <a:t>io</a:t>
            </a:r>
            <a:r>
              <a:rPr sz="2600" spc="5" dirty="0">
                <a:latin typeface="Georgia"/>
                <a:cs typeface="Georgia"/>
              </a:rPr>
              <a:t>u</a:t>
            </a:r>
            <a:r>
              <a:rPr sz="2600" dirty="0">
                <a:latin typeface="Georgia"/>
                <a:cs typeface="Georgia"/>
              </a:rPr>
              <a:t>r	</a:t>
            </a:r>
            <a:r>
              <a:rPr sz="2600" spc="-5" dirty="0">
                <a:latin typeface="Georgia"/>
                <a:cs typeface="Georgia"/>
              </a:rPr>
              <a:t>o</a:t>
            </a:r>
            <a:r>
              <a:rPr sz="2600" dirty="0">
                <a:latin typeface="Georgia"/>
                <a:cs typeface="Georgia"/>
              </a:rPr>
              <a:t>f	</a:t>
            </a:r>
            <a:r>
              <a:rPr sz="2600" spc="-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era</a:t>
            </a:r>
            <a:r>
              <a:rPr sz="2600" spc="-20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i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s	</a:t>
            </a:r>
            <a:r>
              <a:rPr sz="2600" spc="-5" dirty="0">
                <a:latin typeface="Georgia"/>
                <a:cs typeface="Georgia"/>
              </a:rPr>
              <a:t>g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10" dirty="0">
                <a:latin typeface="Georgia"/>
                <a:cs typeface="Georgia"/>
              </a:rPr>
              <a:t>v</a:t>
            </a:r>
            <a:r>
              <a:rPr sz="2600" spc="-5" dirty="0">
                <a:latin typeface="Georgia"/>
                <a:cs typeface="Georgia"/>
              </a:rPr>
              <a:t>e</a:t>
            </a:r>
            <a:r>
              <a:rPr sz="2600" dirty="0">
                <a:latin typeface="Georgia"/>
                <a:cs typeface="Georgia"/>
              </a:rPr>
              <a:t>s	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dirty="0">
                <a:latin typeface="Georgia"/>
                <a:cs typeface="Georgia"/>
              </a:rPr>
              <a:t>m	</a:t>
            </a:r>
            <a:r>
              <a:rPr sz="2600" spc="-5" dirty="0">
                <a:latin typeface="Georgia"/>
                <a:cs typeface="Georgia"/>
              </a:rPr>
              <a:t>low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Georgia"/>
                <a:cs typeface="Georgia"/>
              </a:rPr>
              <a:t>fracture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toughness.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ct val="189200"/>
              </a:lnSpc>
              <a:spcBef>
                <a:spcPts val="5"/>
              </a:spcBef>
              <a:tabLst>
                <a:tab pos="2866390" algn="l"/>
                <a:tab pos="3846195" algn="l"/>
                <a:tab pos="5495925" algn="l"/>
              </a:tabLst>
            </a:pPr>
            <a:r>
              <a:rPr sz="2600" spc="-5" dirty="0">
                <a:latin typeface="Georgia"/>
                <a:cs typeface="Georgia"/>
              </a:rPr>
              <a:t>Ceramic </a:t>
            </a:r>
            <a:r>
              <a:rPr sz="2600" dirty="0">
                <a:latin typeface="Georgia"/>
                <a:cs typeface="Georgia"/>
              </a:rPr>
              <a:t>materials are relatively </a:t>
            </a:r>
            <a:r>
              <a:rPr sz="2600" spc="-5" dirty="0">
                <a:latin typeface="Georgia"/>
                <a:cs typeface="Georgia"/>
              </a:rPr>
              <a:t>stiff </a:t>
            </a:r>
            <a:r>
              <a:rPr sz="2600" dirty="0">
                <a:latin typeface="Georgia"/>
                <a:cs typeface="Georgia"/>
              </a:rPr>
              <a:t>and  </a:t>
            </a:r>
            <a:r>
              <a:rPr sz="2600" spc="-5" dirty="0">
                <a:latin typeface="Georgia"/>
                <a:cs typeface="Georgia"/>
              </a:rPr>
              <a:t>stro</a:t>
            </a:r>
            <a:r>
              <a:rPr sz="2600" spc="-15" dirty="0">
                <a:latin typeface="Georgia"/>
                <a:cs typeface="Georgia"/>
              </a:rPr>
              <a:t>n</a:t>
            </a:r>
            <a:r>
              <a:rPr sz="2600" spc="5" dirty="0">
                <a:latin typeface="Georgia"/>
                <a:cs typeface="Georgia"/>
              </a:rPr>
              <a:t>g</a:t>
            </a:r>
            <a:r>
              <a:rPr sz="2600" dirty="0">
                <a:latin typeface="Georgia"/>
                <a:cs typeface="Georgia"/>
              </a:rPr>
              <a:t>—</a:t>
            </a:r>
            <a:r>
              <a:rPr sz="2600" spc="-5" dirty="0">
                <a:latin typeface="Georgia"/>
                <a:cs typeface="Georgia"/>
              </a:rPr>
              <a:t>sti</a:t>
            </a:r>
            <a:r>
              <a:rPr sz="2600" spc="-10" dirty="0">
                <a:latin typeface="Georgia"/>
                <a:cs typeface="Georgia"/>
              </a:rPr>
              <a:t>f</a:t>
            </a:r>
            <a:r>
              <a:rPr sz="2600" spc="-5" dirty="0">
                <a:latin typeface="Georgia"/>
                <a:cs typeface="Georgia"/>
              </a:rPr>
              <a:t>fnes</a:t>
            </a:r>
            <a:r>
              <a:rPr sz="2600" dirty="0">
                <a:latin typeface="Georgia"/>
                <a:cs typeface="Georgia"/>
              </a:rPr>
              <a:t>s	and	</a:t>
            </a:r>
            <a:r>
              <a:rPr sz="2600" spc="-5" dirty="0">
                <a:latin typeface="Georgia"/>
                <a:cs typeface="Georgia"/>
              </a:rPr>
              <a:t>strengt</a:t>
            </a:r>
            <a:r>
              <a:rPr sz="2600" dirty="0">
                <a:latin typeface="Georgia"/>
                <a:cs typeface="Georgia"/>
              </a:rPr>
              <a:t>h	are</a:t>
            </a:r>
            <a:endParaRPr sz="2600">
              <a:latin typeface="Georgia"/>
              <a:cs typeface="Georgia"/>
            </a:endParaRPr>
          </a:p>
          <a:p>
            <a:pPr marL="12700" marR="6350" algn="just">
              <a:lnSpc>
                <a:spcPct val="189400"/>
              </a:lnSpc>
              <a:spcBef>
                <a:spcPts val="5"/>
              </a:spcBef>
            </a:pPr>
            <a:r>
              <a:rPr sz="2600" spc="-5" dirty="0">
                <a:latin typeface="Georgia"/>
                <a:cs typeface="Georgia"/>
              </a:rPr>
              <a:t>comparable </a:t>
            </a:r>
            <a:r>
              <a:rPr sz="2600" dirty="0">
                <a:latin typeface="Georgia"/>
                <a:cs typeface="Georgia"/>
              </a:rPr>
              <a:t>(similar) </a:t>
            </a:r>
            <a:r>
              <a:rPr sz="2600" spc="-5" dirty="0">
                <a:latin typeface="Georgia"/>
                <a:cs typeface="Georgia"/>
              </a:rPr>
              <a:t>to those of the  </a:t>
            </a:r>
            <a:r>
              <a:rPr sz="2600" dirty="0">
                <a:latin typeface="Georgia"/>
                <a:cs typeface="Georgia"/>
              </a:rPr>
              <a:t>metals. In </a:t>
            </a:r>
            <a:r>
              <a:rPr sz="2600" spc="-5" dirty="0">
                <a:latin typeface="Georgia"/>
                <a:cs typeface="Georgia"/>
              </a:rPr>
              <a:t>addition, </a:t>
            </a:r>
            <a:r>
              <a:rPr sz="2600" dirty="0">
                <a:latin typeface="Georgia"/>
                <a:cs typeface="Georgia"/>
              </a:rPr>
              <a:t>ceramics are  </a:t>
            </a:r>
            <a:r>
              <a:rPr sz="2600" spc="-5" dirty="0">
                <a:latin typeface="Georgia"/>
                <a:cs typeface="Georgia"/>
              </a:rPr>
              <a:t>typically very hard. </a:t>
            </a:r>
            <a:r>
              <a:rPr sz="2600" dirty="0">
                <a:latin typeface="Georgia"/>
                <a:cs typeface="Georgia"/>
              </a:rPr>
              <a:t>On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dirty="0">
                <a:latin typeface="Georgia"/>
                <a:cs typeface="Georgia"/>
              </a:rPr>
              <a:t>other </a:t>
            </a:r>
            <a:r>
              <a:rPr sz="2600" spc="-5" dirty="0">
                <a:latin typeface="Georgia"/>
                <a:cs typeface="Georgia"/>
              </a:rPr>
              <a:t>hand,  they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extremely brittle (lack ductility) 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are highly vulnerable to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fracture.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" y="926591"/>
            <a:ext cx="6015228" cy="3768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990600"/>
            <a:ext cx="5837555" cy="3590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1550" y="971550"/>
            <a:ext cx="5875655" cy="3629025"/>
          </a:xfrm>
          <a:custGeom>
            <a:avLst/>
            <a:gdLst/>
            <a:ahLst/>
            <a:cxnLst/>
            <a:rect l="l" t="t" r="r" b="b"/>
            <a:pathLst>
              <a:path w="5875655" h="3629025">
                <a:moveTo>
                  <a:pt x="0" y="3629025"/>
                </a:moveTo>
                <a:lnTo>
                  <a:pt x="5875655" y="3629025"/>
                </a:lnTo>
                <a:lnTo>
                  <a:pt x="5875655" y="0"/>
                </a:lnTo>
                <a:lnTo>
                  <a:pt x="0" y="0"/>
                </a:lnTo>
                <a:lnTo>
                  <a:pt x="0" y="36290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6591" y="5111496"/>
            <a:ext cx="6068568" cy="388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00" y="5175783"/>
            <a:ext cx="5890895" cy="3705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1550" y="5156733"/>
            <a:ext cx="5928995" cy="3743325"/>
          </a:xfrm>
          <a:custGeom>
            <a:avLst/>
            <a:gdLst/>
            <a:ahLst/>
            <a:cxnLst/>
            <a:rect l="l" t="t" r="r" b="b"/>
            <a:pathLst>
              <a:path w="5928995" h="3743325">
                <a:moveTo>
                  <a:pt x="0" y="3743325"/>
                </a:moveTo>
                <a:lnTo>
                  <a:pt x="5928995" y="3743325"/>
                </a:lnTo>
                <a:lnTo>
                  <a:pt x="5928995" y="0"/>
                </a:lnTo>
                <a:lnTo>
                  <a:pt x="0" y="0"/>
                </a:lnTo>
                <a:lnTo>
                  <a:pt x="0" y="37433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96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9375" algn="l"/>
                <a:tab pos="3436620" algn="l"/>
                <a:tab pos="4594860" algn="l"/>
              </a:tabLst>
            </a:pPr>
            <a:r>
              <a:rPr b="1" spc="-5" dirty="0">
                <a:latin typeface="Georgia"/>
                <a:cs typeface="Georgia"/>
              </a:rPr>
              <a:t>Poo</a:t>
            </a:r>
            <a:r>
              <a:rPr b="1" dirty="0">
                <a:latin typeface="Georgia"/>
                <a:cs typeface="Georgia"/>
              </a:rPr>
              <a:t>r	electrical	and	</a:t>
            </a:r>
            <a:r>
              <a:rPr b="1" spc="-5" dirty="0">
                <a:latin typeface="Georgia"/>
                <a:cs typeface="Georgia"/>
              </a:rPr>
              <a:t>t</a:t>
            </a:r>
            <a:r>
              <a:rPr b="1" spc="-10" dirty="0">
                <a:latin typeface="Georgia"/>
                <a:cs typeface="Georgia"/>
              </a:rPr>
              <a:t>h</a:t>
            </a:r>
            <a:r>
              <a:rPr b="1" dirty="0">
                <a:latin typeface="Georgia"/>
                <a:cs typeface="Georgia"/>
              </a:rPr>
              <a:t>erm</a:t>
            </a:r>
            <a:r>
              <a:rPr b="1" spc="-10" dirty="0">
                <a:latin typeface="Georgia"/>
                <a:cs typeface="Georgia"/>
              </a:rPr>
              <a:t>a</a:t>
            </a:r>
            <a:r>
              <a:rPr b="1" dirty="0">
                <a:latin typeface="Georgia"/>
                <a:cs typeface="Georgia"/>
              </a:rPr>
              <a:t>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0905" cy="417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8995" algn="l"/>
                <a:tab pos="3243580" algn="l"/>
                <a:tab pos="3855085" algn="l"/>
                <a:tab pos="5407660" algn="l"/>
              </a:tabLst>
            </a:pPr>
            <a:r>
              <a:rPr sz="2600" b="1" spc="-5" dirty="0">
                <a:latin typeface="Georgia"/>
                <a:cs typeface="Georgia"/>
              </a:rPr>
              <a:t>conduct</a:t>
            </a:r>
            <a:r>
              <a:rPr sz="2600" b="1" spc="-15" dirty="0">
                <a:latin typeface="Georgia"/>
                <a:cs typeface="Georgia"/>
              </a:rPr>
              <a:t>i</a:t>
            </a:r>
            <a:r>
              <a:rPr sz="2600" b="1" dirty="0">
                <a:latin typeface="Georgia"/>
                <a:cs typeface="Georgia"/>
              </a:rPr>
              <a:t>on	</a:t>
            </a:r>
            <a:r>
              <a:rPr sz="2600" spc="-5" dirty="0">
                <a:latin typeface="Georgia"/>
                <a:cs typeface="Georgia"/>
              </a:rPr>
              <a:t>excep</a:t>
            </a:r>
            <a:r>
              <a:rPr sz="2600" dirty="0">
                <a:latin typeface="Georgia"/>
                <a:cs typeface="Georgia"/>
              </a:rPr>
              <a:t>t	</a:t>
            </a:r>
            <a:r>
              <a:rPr sz="2600" spc="-5" dirty="0">
                <a:latin typeface="Georgia"/>
                <a:cs typeface="Georgia"/>
              </a:rPr>
              <a:t>fo</a:t>
            </a:r>
            <a:r>
              <a:rPr sz="2600" dirty="0">
                <a:latin typeface="Georgia"/>
                <a:cs typeface="Georgia"/>
              </a:rPr>
              <a:t>r	</a:t>
            </a:r>
            <a:r>
              <a:rPr sz="2600" spc="-5" dirty="0">
                <a:latin typeface="Georgia"/>
                <a:cs typeface="Georgia"/>
              </a:rPr>
              <a:t>D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2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mond	a</a:t>
            </a:r>
            <a:r>
              <a:rPr sz="2600" spc="-20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d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the oxide ceramic, </a:t>
            </a:r>
            <a:r>
              <a:rPr sz="2600" dirty="0">
                <a:latin typeface="Georgia"/>
                <a:cs typeface="Georgia"/>
              </a:rPr>
              <a:t>ReO3. The valence  </a:t>
            </a:r>
            <a:r>
              <a:rPr sz="2600" spc="-5" dirty="0">
                <a:latin typeface="Georgia"/>
                <a:cs typeface="Georgia"/>
              </a:rPr>
              <a:t>electrons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are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tied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up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bonds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and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are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not  </a:t>
            </a:r>
            <a:r>
              <a:rPr sz="2600" spc="-5" dirty="0">
                <a:latin typeface="Georgia"/>
                <a:cs typeface="Georgia"/>
              </a:rPr>
              <a:t>free </a:t>
            </a:r>
            <a:r>
              <a:rPr sz="2600" dirty="0">
                <a:latin typeface="Georgia"/>
                <a:cs typeface="Georgia"/>
              </a:rPr>
              <a:t>as </a:t>
            </a:r>
            <a:r>
              <a:rPr sz="2600" spc="-5" dirty="0">
                <a:latin typeface="Georgia"/>
                <a:cs typeface="Georgia"/>
              </a:rPr>
              <a:t>they </a:t>
            </a:r>
            <a:r>
              <a:rPr sz="2600" dirty="0">
                <a:latin typeface="Georgia"/>
                <a:cs typeface="Georgia"/>
              </a:rPr>
              <a:t>are in metals. In metals, it is 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free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electrons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that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determine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many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of  their electrical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thermal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properties.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5460872"/>
            <a:ext cx="5970905" cy="3423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1680" algn="l"/>
                <a:tab pos="4604385" algn="l"/>
                <a:tab pos="5232400" algn="l"/>
              </a:tabLst>
            </a:pPr>
            <a:r>
              <a:rPr sz="2600" b="1" spc="-5" dirty="0">
                <a:latin typeface="Georgia"/>
                <a:cs typeface="Georgia"/>
              </a:rPr>
              <a:t>Chemical	insensitivity</a:t>
            </a:r>
            <a:r>
              <a:rPr sz="2600" spc="-5" dirty="0">
                <a:latin typeface="Georgia"/>
                <a:cs typeface="Georgia"/>
              </a:rPr>
              <a:t>:	</a:t>
            </a:r>
            <a:r>
              <a:rPr sz="2600" dirty="0">
                <a:latin typeface="Georgia"/>
                <a:cs typeface="Georgia"/>
              </a:rPr>
              <a:t>A	</a:t>
            </a:r>
            <a:r>
              <a:rPr sz="2600" spc="-10" dirty="0">
                <a:latin typeface="Georgia"/>
                <a:cs typeface="Georgia"/>
              </a:rPr>
              <a:t>large</a:t>
            </a:r>
            <a:endParaRPr sz="2600">
              <a:latin typeface="Georgia"/>
              <a:cs typeface="Georgia"/>
            </a:endParaRPr>
          </a:p>
          <a:p>
            <a:pPr marL="12700" marR="6350">
              <a:lnSpc>
                <a:spcPct val="189200"/>
              </a:lnSpc>
              <a:tabLst>
                <a:tab pos="1323340" algn="l"/>
                <a:tab pos="1545590" algn="l"/>
                <a:tab pos="1763395" algn="l"/>
                <a:tab pos="3207385" algn="l"/>
                <a:tab pos="3547745" algn="l"/>
                <a:tab pos="3823335" algn="l"/>
                <a:tab pos="4801870" algn="l"/>
                <a:tab pos="4839335" algn="l"/>
                <a:tab pos="5285740" algn="l"/>
              </a:tabLst>
            </a:pPr>
            <a:r>
              <a:rPr sz="2600" dirty="0">
                <a:latin typeface="Georgia"/>
                <a:cs typeface="Georgia"/>
              </a:rPr>
              <a:t>number	</a:t>
            </a:r>
            <a:r>
              <a:rPr sz="2600" spc="-5" dirty="0">
                <a:latin typeface="Georgia"/>
                <a:cs typeface="Georgia"/>
              </a:rPr>
              <a:t>o</a:t>
            </a:r>
            <a:r>
              <a:rPr sz="2600" dirty="0">
                <a:latin typeface="Georgia"/>
                <a:cs typeface="Georgia"/>
              </a:rPr>
              <a:t>f	</a:t>
            </a:r>
            <a:r>
              <a:rPr sz="2600" spc="-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era</a:t>
            </a:r>
            <a:r>
              <a:rPr sz="2600" spc="-20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ics	are	</a:t>
            </a:r>
            <a:r>
              <a:rPr sz="2600" spc="-5" dirty="0">
                <a:latin typeface="Georgia"/>
                <a:cs typeface="Georgia"/>
              </a:rPr>
              <a:t>stabl</a:t>
            </a:r>
            <a:r>
              <a:rPr sz="2600" dirty="0">
                <a:latin typeface="Georgia"/>
                <a:cs typeface="Georgia"/>
              </a:rPr>
              <a:t>e		in	</a:t>
            </a:r>
            <a:r>
              <a:rPr sz="2600" spc="-5" dirty="0">
                <a:latin typeface="Georgia"/>
                <a:cs typeface="Georgia"/>
              </a:rPr>
              <a:t>bo</a:t>
            </a:r>
            <a:r>
              <a:rPr sz="2600" spc="5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h  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rsh		</a:t>
            </a:r>
            <a:r>
              <a:rPr sz="2600" spc="-5" dirty="0">
                <a:latin typeface="Georgia"/>
                <a:cs typeface="Georgia"/>
              </a:rPr>
              <a:t>chemica</a:t>
            </a:r>
            <a:r>
              <a:rPr sz="2600" dirty="0">
                <a:latin typeface="Georgia"/>
                <a:cs typeface="Georgia"/>
              </a:rPr>
              <a:t>l		and	</a:t>
            </a:r>
            <a:r>
              <a:rPr sz="2600" spc="-5" dirty="0">
                <a:latin typeface="Georgia"/>
                <a:cs typeface="Georgia"/>
              </a:rPr>
              <a:t>thermal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ct val="189300"/>
              </a:lnSpc>
              <a:spcBef>
                <a:spcPts val="10"/>
              </a:spcBef>
              <a:tabLst>
                <a:tab pos="586105" algn="l"/>
                <a:tab pos="2312670" algn="l"/>
                <a:tab pos="4347845" algn="l"/>
              </a:tabLst>
            </a:pPr>
            <a:r>
              <a:rPr sz="2600" spc="-5" dirty="0">
                <a:latin typeface="Georgia"/>
                <a:cs typeface="Georgia"/>
              </a:rPr>
              <a:t>environments. Pyrex glass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used widely  </a:t>
            </a:r>
            <a:r>
              <a:rPr sz="2600" dirty="0">
                <a:latin typeface="Georgia"/>
                <a:cs typeface="Georgia"/>
              </a:rPr>
              <a:t>in	</a:t>
            </a:r>
            <a:r>
              <a:rPr sz="2600" spc="-5" dirty="0">
                <a:latin typeface="Georgia"/>
                <a:cs typeface="Georgia"/>
              </a:rPr>
              <a:t>che</a:t>
            </a:r>
            <a:r>
              <a:rPr sz="2600" spc="-15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istry	</a:t>
            </a:r>
            <a:r>
              <a:rPr sz="2600" spc="-5" dirty="0">
                <a:latin typeface="Georgia"/>
                <a:cs typeface="Georgia"/>
              </a:rPr>
              <a:t>la</a:t>
            </a:r>
            <a:r>
              <a:rPr sz="2600" spc="-15" dirty="0">
                <a:latin typeface="Georgia"/>
                <a:cs typeface="Georgia"/>
              </a:rPr>
              <a:t>bo</a:t>
            </a:r>
            <a:r>
              <a:rPr sz="2600" dirty="0">
                <a:latin typeface="Georgia"/>
                <a:cs typeface="Georgia"/>
              </a:rPr>
              <a:t>ratories	</a:t>
            </a:r>
            <a:r>
              <a:rPr sz="2600" spc="-10" dirty="0">
                <a:latin typeface="Georgia"/>
                <a:cs typeface="Georgia"/>
              </a:rPr>
              <a:t>s</a:t>
            </a:r>
            <a:r>
              <a:rPr sz="2600" spc="-5" dirty="0">
                <a:latin typeface="Georgia"/>
                <a:cs typeface="Georgia"/>
              </a:rPr>
              <a:t>pecifically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926591"/>
            <a:ext cx="6056376" cy="4168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990600"/>
            <a:ext cx="5878195" cy="399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971550"/>
            <a:ext cx="5916295" cy="4029075"/>
          </a:xfrm>
          <a:custGeom>
            <a:avLst/>
            <a:gdLst/>
            <a:ahLst/>
            <a:cxnLst/>
            <a:rect l="l" t="t" r="r" b="b"/>
            <a:pathLst>
              <a:path w="5916295" h="4029075">
                <a:moveTo>
                  <a:pt x="0" y="4029075"/>
                </a:moveTo>
                <a:lnTo>
                  <a:pt x="5916295" y="4029075"/>
                </a:lnTo>
                <a:lnTo>
                  <a:pt x="5916295" y="0"/>
                </a:lnTo>
                <a:lnTo>
                  <a:pt x="0" y="0"/>
                </a:lnTo>
                <a:lnTo>
                  <a:pt x="0" y="40290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77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because</a:t>
            </a:r>
            <a:r>
              <a:rPr spc="18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it</a:t>
            </a:r>
            <a:r>
              <a:rPr spc="18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is</a:t>
            </a:r>
            <a:r>
              <a:rPr spc="18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resistant</a:t>
            </a:r>
            <a:r>
              <a:rPr spc="18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to</a:t>
            </a:r>
            <a:r>
              <a:rPr spc="18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many</a:t>
            </a:r>
            <a:r>
              <a:rPr spc="18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corrosive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175" cy="417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chemicals,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stable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at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high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temperatures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(it</a:t>
            </a:r>
            <a:endParaRPr sz="2600">
              <a:latin typeface="Georgia"/>
              <a:cs typeface="Georgia"/>
            </a:endParaRPr>
          </a:p>
          <a:p>
            <a:pPr marL="12700" marR="6350" algn="just">
              <a:lnSpc>
                <a:spcPct val="1893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does </a:t>
            </a:r>
            <a:r>
              <a:rPr sz="2600" dirty="0">
                <a:latin typeface="Georgia"/>
                <a:cs typeface="Georgia"/>
              </a:rPr>
              <a:t>not </a:t>
            </a:r>
            <a:r>
              <a:rPr sz="2600" spc="-5" dirty="0">
                <a:latin typeface="Georgia"/>
                <a:cs typeface="Georgia"/>
              </a:rPr>
              <a:t>soften until 1100 K), </a:t>
            </a:r>
            <a:r>
              <a:rPr sz="2600" dirty="0">
                <a:latin typeface="Georgia"/>
                <a:cs typeface="Georgia"/>
              </a:rPr>
              <a:t>and is  resistant </a:t>
            </a:r>
            <a:r>
              <a:rPr sz="2600" spc="-5" dirty="0">
                <a:latin typeface="Georgia"/>
                <a:cs typeface="Georgia"/>
              </a:rPr>
              <a:t>to thermal shock because of </a:t>
            </a:r>
            <a:r>
              <a:rPr sz="2600" dirty="0">
                <a:latin typeface="Georgia"/>
                <a:cs typeface="Georgia"/>
              </a:rPr>
              <a:t>its  </a:t>
            </a:r>
            <a:r>
              <a:rPr sz="2600" spc="-5" dirty="0">
                <a:latin typeface="Georgia"/>
                <a:cs typeface="Georgia"/>
              </a:rPr>
              <a:t>low coefficient of thermal expansion </a:t>
            </a:r>
            <a:r>
              <a:rPr sz="2600" spc="1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(33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200"/>
              </a:lnSpc>
              <a:spcBef>
                <a:spcPts val="15"/>
              </a:spcBef>
            </a:pPr>
            <a:r>
              <a:rPr sz="2600" dirty="0">
                <a:latin typeface="Georgia"/>
                <a:cs typeface="Georgia"/>
              </a:rPr>
              <a:t>× </a:t>
            </a:r>
            <a:r>
              <a:rPr sz="2600" spc="-5" dirty="0">
                <a:latin typeface="Georgia"/>
                <a:cs typeface="Georgia"/>
              </a:rPr>
              <a:t>10−7 K</a:t>
            </a:r>
            <a:r>
              <a:rPr sz="2550" spc="-7" baseline="22875" dirty="0">
                <a:latin typeface="Georgia"/>
                <a:cs typeface="Georgia"/>
              </a:rPr>
              <a:t>−1</a:t>
            </a:r>
            <a:r>
              <a:rPr sz="2600" spc="-5" dirty="0">
                <a:latin typeface="Georgia"/>
                <a:cs typeface="Georgia"/>
              </a:rPr>
              <a:t>). </a:t>
            </a:r>
            <a:r>
              <a:rPr sz="2600" dirty="0">
                <a:latin typeface="Georgia"/>
                <a:cs typeface="Georgia"/>
              </a:rPr>
              <a:t>It is also </a:t>
            </a:r>
            <a:r>
              <a:rPr sz="2600" spc="-5" dirty="0">
                <a:latin typeface="Georgia"/>
                <a:cs typeface="Georgia"/>
              </a:rPr>
              <a:t>widely used </a:t>
            </a:r>
            <a:r>
              <a:rPr sz="2600" spc="10" dirty="0">
                <a:latin typeface="Georgia"/>
                <a:cs typeface="Georgia"/>
              </a:rPr>
              <a:t>in  </a:t>
            </a:r>
            <a:r>
              <a:rPr sz="2600" spc="-5" dirty="0">
                <a:latin typeface="Georgia"/>
                <a:cs typeface="Georgia"/>
              </a:rPr>
              <a:t>bakeware.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4982336"/>
            <a:ext cx="5971540" cy="3423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2310" algn="l"/>
                <a:tab pos="1569085" algn="l"/>
                <a:tab pos="2268220" algn="l"/>
                <a:tab pos="3269615" algn="l"/>
                <a:tab pos="4774565" algn="l"/>
                <a:tab pos="5304155" algn="l"/>
              </a:tabLst>
            </a:pPr>
            <a:r>
              <a:rPr sz="2600" spc="-5" dirty="0">
                <a:latin typeface="Georgia"/>
                <a:cs typeface="Georgia"/>
              </a:rPr>
              <a:t>So</a:t>
            </a:r>
            <a:r>
              <a:rPr sz="2600" dirty="0">
                <a:latin typeface="Georgia"/>
                <a:cs typeface="Georgia"/>
              </a:rPr>
              <a:t>,	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dirty="0">
                <a:latin typeface="Georgia"/>
                <a:cs typeface="Georgia"/>
              </a:rPr>
              <a:t>y	are	more	res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10" dirty="0">
                <a:latin typeface="Georgia"/>
                <a:cs typeface="Georgia"/>
              </a:rPr>
              <a:t>s</a:t>
            </a:r>
            <a:r>
              <a:rPr sz="2600" spc="-5" dirty="0">
                <a:latin typeface="Georgia"/>
                <a:cs typeface="Georgia"/>
              </a:rPr>
              <a:t>tan</a:t>
            </a:r>
            <a:r>
              <a:rPr sz="2600" dirty="0">
                <a:latin typeface="Georgia"/>
                <a:cs typeface="Georgia"/>
              </a:rPr>
              <a:t>t	</a:t>
            </a:r>
            <a:r>
              <a:rPr sz="2600" spc="-5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o	</a:t>
            </a:r>
            <a:r>
              <a:rPr sz="2600" spc="-5" dirty="0">
                <a:latin typeface="Georgia"/>
                <a:cs typeface="Georgia"/>
              </a:rPr>
              <a:t>hi</a:t>
            </a:r>
            <a:r>
              <a:rPr sz="2600" spc="5" dirty="0">
                <a:latin typeface="Georgia"/>
                <a:cs typeface="Georgia"/>
              </a:rPr>
              <a:t>g</a:t>
            </a:r>
            <a:r>
              <a:rPr sz="2600" dirty="0">
                <a:latin typeface="Georgia"/>
                <a:cs typeface="Georgia"/>
              </a:rPr>
              <a:t>h</a:t>
            </a:r>
            <a:endParaRPr sz="2600">
              <a:latin typeface="Georgia"/>
              <a:cs typeface="Georgia"/>
            </a:endParaRPr>
          </a:p>
          <a:p>
            <a:pPr marL="12700" marR="8255">
              <a:lnSpc>
                <a:spcPts val="5910"/>
              </a:lnSpc>
              <a:spcBef>
                <a:spcPts val="655"/>
              </a:spcBef>
              <a:tabLst>
                <a:tab pos="2162175" algn="l"/>
                <a:tab pos="2905760" algn="l"/>
                <a:tab pos="3928745" algn="l"/>
              </a:tabLst>
            </a:pPr>
            <a:r>
              <a:rPr sz="2600" spc="-5" dirty="0">
                <a:latin typeface="Georgia"/>
                <a:cs typeface="Georgia"/>
              </a:rPr>
              <a:t>tempera</a:t>
            </a:r>
            <a:r>
              <a:rPr sz="2600" spc="-15" dirty="0">
                <a:latin typeface="Georgia"/>
                <a:cs typeface="Georgia"/>
              </a:rPr>
              <a:t>tu</a:t>
            </a:r>
            <a:r>
              <a:rPr sz="2600" dirty="0">
                <a:latin typeface="Georgia"/>
                <a:cs typeface="Georgia"/>
              </a:rPr>
              <a:t>res	and	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rsh	</a:t>
            </a:r>
            <a:r>
              <a:rPr sz="2600" spc="-5" dirty="0">
                <a:latin typeface="Georgia"/>
                <a:cs typeface="Georgia"/>
              </a:rPr>
              <a:t>en</a:t>
            </a:r>
            <a:r>
              <a:rPr sz="2600" spc="-15" dirty="0">
                <a:latin typeface="Georgia"/>
                <a:cs typeface="Georgia"/>
              </a:rPr>
              <a:t>v</a:t>
            </a:r>
            <a:r>
              <a:rPr sz="2600" dirty="0">
                <a:latin typeface="Georgia"/>
                <a:cs typeface="Georgia"/>
              </a:rPr>
              <a:t>ironmen</a:t>
            </a:r>
            <a:r>
              <a:rPr sz="2600" spc="-15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s  </a:t>
            </a:r>
            <a:r>
              <a:rPr sz="2600" spc="-5" dirty="0">
                <a:latin typeface="Georgia"/>
                <a:cs typeface="Georgia"/>
              </a:rPr>
              <a:t>than </a:t>
            </a:r>
            <a:r>
              <a:rPr sz="2600" dirty="0">
                <a:latin typeface="Georgia"/>
                <a:cs typeface="Georgia"/>
              </a:rPr>
              <a:t>metals </a:t>
            </a:r>
            <a:r>
              <a:rPr sz="2600" spc="-5" dirty="0">
                <a:latin typeface="Georgia"/>
                <a:cs typeface="Georgia"/>
              </a:rPr>
              <a:t>and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polymers.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ts val="5900"/>
              </a:lnSpc>
              <a:spcBef>
                <a:spcPts val="10"/>
              </a:spcBef>
              <a:tabLst>
                <a:tab pos="1440180" algn="l"/>
                <a:tab pos="2561590" algn="l"/>
                <a:tab pos="3302000" algn="l"/>
                <a:tab pos="4481830" algn="l"/>
                <a:tab pos="5498465" algn="l"/>
              </a:tabLst>
            </a:pPr>
            <a:r>
              <a:rPr sz="2600" b="1" spc="-5" dirty="0">
                <a:latin typeface="Georgia"/>
                <a:cs typeface="Georgia"/>
              </a:rPr>
              <a:t>Transparency</a:t>
            </a:r>
            <a:r>
              <a:rPr sz="2600" spc="-5" dirty="0">
                <a:latin typeface="Georgia"/>
                <a:cs typeface="Georgia"/>
              </a:rPr>
              <a:t>: Many ceramics such </a:t>
            </a:r>
            <a:r>
              <a:rPr sz="2600" spc="-10" dirty="0">
                <a:latin typeface="Georgia"/>
                <a:cs typeface="Georgia"/>
              </a:rPr>
              <a:t>as  </a:t>
            </a:r>
            <a:r>
              <a:rPr sz="2600" spc="-5" dirty="0">
                <a:latin typeface="Georgia"/>
                <a:cs typeface="Georgia"/>
              </a:rPr>
              <a:t>preciou</a:t>
            </a:r>
            <a:r>
              <a:rPr sz="2600" dirty="0">
                <a:latin typeface="Georgia"/>
                <a:cs typeface="Georgia"/>
              </a:rPr>
              <a:t>s	</a:t>
            </a:r>
            <a:r>
              <a:rPr sz="2600" spc="-5" dirty="0">
                <a:latin typeface="Georgia"/>
                <a:cs typeface="Georgia"/>
              </a:rPr>
              <a:t>stone</a:t>
            </a:r>
            <a:r>
              <a:rPr sz="2600" dirty="0">
                <a:latin typeface="Georgia"/>
                <a:cs typeface="Georgia"/>
              </a:rPr>
              <a:t>s	and	</a:t>
            </a:r>
            <a:r>
              <a:rPr sz="2600" spc="-5" dirty="0">
                <a:latin typeface="Georgia"/>
                <a:cs typeface="Georgia"/>
              </a:rPr>
              <a:t>op</a:t>
            </a:r>
            <a:r>
              <a:rPr sz="2600" spc="-10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i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al	</a:t>
            </a:r>
            <a:r>
              <a:rPr sz="2600" spc="-5" dirty="0">
                <a:latin typeface="Georgia"/>
                <a:cs typeface="Georgia"/>
              </a:rPr>
              <a:t>fibre</a:t>
            </a:r>
            <a:r>
              <a:rPr sz="2600" dirty="0">
                <a:latin typeface="Georgia"/>
                <a:cs typeface="Georgia"/>
              </a:rPr>
              <a:t>s	a</a:t>
            </a:r>
            <a:r>
              <a:rPr sz="2600" spc="-20" dirty="0">
                <a:latin typeface="Georgia"/>
                <a:cs typeface="Georgia"/>
              </a:rPr>
              <a:t>r</a:t>
            </a:r>
            <a:r>
              <a:rPr sz="2600" dirty="0">
                <a:latin typeface="Georgia"/>
                <a:cs typeface="Georgia"/>
              </a:rPr>
              <a:t>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926591"/>
            <a:ext cx="6054852" cy="388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990600"/>
            <a:ext cx="5876290" cy="3704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971550"/>
            <a:ext cx="5914390" cy="3743325"/>
          </a:xfrm>
          <a:custGeom>
            <a:avLst/>
            <a:gdLst/>
            <a:ahLst/>
            <a:cxnLst/>
            <a:rect l="l" t="t" r="r" b="b"/>
            <a:pathLst>
              <a:path w="5914390" h="3743325">
                <a:moveTo>
                  <a:pt x="0" y="3743071"/>
                </a:moveTo>
                <a:lnTo>
                  <a:pt x="5914390" y="3743071"/>
                </a:lnTo>
                <a:lnTo>
                  <a:pt x="5914390" y="0"/>
                </a:lnTo>
                <a:lnTo>
                  <a:pt x="0" y="0"/>
                </a:lnTo>
                <a:lnTo>
                  <a:pt x="0" y="3743071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29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4571466"/>
            <a:ext cx="5969000" cy="416687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1465"/>
              </a:spcBef>
              <a:buFont typeface="Symbol"/>
              <a:buChar char=""/>
              <a:tabLst>
                <a:tab pos="469900" algn="l"/>
              </a:tabLst>
            </a:pPr>
            <a:r>
              <a:rPr sz="2600" b="1" spc="-5" dirty="0">
                <a:latin typeface="Trebuchet MS"/>
                <a:cs typeface="Trebuchet MS"/>
              </a:rPr>
              <a:t>GLASSES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600" spc="-5" dirty="0">
                <a:latin typeface="Georgia"/>
                <a:cs typeface="Georgia"/>
              </a:rPr>
              <a:t>Glasses are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familiar group of</a:t>
            </a:r>
            <a:r>
              <a:rPr sz="2600" spc="38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ceramics;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ts val="5910"/>
              </a:lnSpc>
              <a:spcBef>
                <a:spcPts val="655"/>
              </a:spcBef>
              <a:tabLst>
                <a:tab pos="1625600" algn="l"/>
                <a:tab pos="1763395" algn="l"/>
                <a:tab pos="2534285" algn="l"/>
                <a:tab pos="3648075" algn="l"/>
                <a:tab pos="4133850" algn="l"/>
                <a:tab pos="5257165" algn="l"/>
                <a:tab pos="5493385" algn="l"/>
              </a:tabLst>
            </a:pPr>
            <a:r>
              <a:rPr sz="2600" spc="-5" dirty="0">
                <a:latin typeface="Georgia"/>
                <a:cs typeface="Georgia"/>
              </a:rPr>
              <a:t>contai</a:t>
            </a:r>
            <a:r>
              <a:rPr sz="2600" spc="-15" dirty="0">
                <a:latin typeface="Georgia"/>
                <a:cs typeface="Georgia"/>
              </a:rPr>
              <a:t>n</a:t>
            </a:r>
            <a:r>
              <a:rPr sz="2600" spc="-5" dirty="0">
                <a:latin typeface="Georgia"/>
                <a:cs typeface="Georgia"/>
              </a:rPr>
              <a:t>er</a:t>
            </a:r>
            <a:r>
              <a:rPr sz="2600" dirty="0">
                <a:latin typeface="Georgia"/>
                <a:cs typeface="Georgia"/>
              </a:rPr>
              <a:t>s		and	</a:t>
            </a:r>
            <a:r>
              <a:rPr sz="2600" spc="-5" dirty="0">
                <a:latin typeface="Georgia"/>
                <a:cs typeface="Georgia"/>
              </a:rPr>
              <a:t>le</a:t>
            </a:r>
            <a:r>
              <a:rPr sz="2600" spc="-15" dirty="0">
                <a:latin typeface="Georgia"/>
                <a:cs typeface="Georgia"/>
              </a:rPr>
              <a:t>n</a:t>
            </a:r>
            <a:r>
              <a:rPr sz="2600" spc="-5" dirty="0">
                <a:latin typeface="Georgia"/>
                <a:cs typeface="Georgia"/>
              </a:rPr>
              <a:t>se</a:t>
            </a:r>
            <a:r>
              <a:rPr sz="2600" dirty="0">
                <a:latin typeface="Georgia"/>
                <a:cs typeface="Georgia"/>
              </a:rPr>
              <a:t>s	r</a:t>
            </a:r>
            <a:r>
              <a:rPr sz="2600" spc="-10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pr</a:t>
            </a:r>
            <a:r>
              <a:rPr sz="2600" spc="-10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sen</a:t>
            </a:r>
            <a:r>
              <a:rPr sz="2600" dirty="0">
                <a:latin typeface="Georgia"/>
                <a:cs typeface="Georgia"/>
              </a:rPr>
              <a:t>t	</a:t>
            </a:r>
            <a:r>
              <a:rPr sz="2600" spc="-5" dirty="0">
                <a:latin typeface="Georgia"/>
                <a:cs typeface="Georgia"/>
              </a:rPr>
              <a:t>th</a:t>
            </a:r>
            <a:r>
              <a:rPr sz="2600" spc="-15" dirty="0">
                <a:latin typeface="Georgia"/>
                <a:cs typeface="Georgia"/>
              </a:rPr>
              <a:t>e</a:t>
            </a:r>
            <a:r>
              <a:rPr sz="2600" dirty="0">
                <a:latin typeface="Georgia"/>
                <a:cs typeface="Georgia"/>
              </a:rPr>
              <a:t>ir  </a:t>
            </a:r>
            <a:r>
              <a:rPr sz="2600" spc="-5" dirty="0">
                <a:latin typeface="Georgia"/>
                <a:cs typeface="Georgia"/>
              </a:rPr>
              <a:t>typica</a:t>
            </a:r>
            <a:r>
              <a:rPr sz="2600" dirty="0">
                <a:latin typeface="Georgia"/>
                <a:cs typeface="Georgia"/>
              </a:rPr>
              <a:t>l	applic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tions</a:t>
            </a:r>
            <a:r>
              <a:rPr sz="2600" dirty="0">
                <a:latin typeface="Georgia"/>
                <a:cs typeface="Georgia"/>
              </a:rPr>
              <a:t>.		They		are</a:t>
            </a:r>
            <a:endParaRPr sz="2600">
              <a:latin typeface="Georgia"/>
              <a:cs typeface="Georgia"/>
            </a:endParaRPr>
          </a:p>
          <a:p>
            <a:pPr marL="12700" marR="6350">
              <a:lnSpc>
                <a:spcPts val="5910"/>
              </a:lnSpc>
              <a:spcBef>
                <a:spcPts val="5"/>
              </a:spcBef>
              <a:tabLst>
                <a:tab pos="1240155" algn="l"/>
                <a:tab pos="3138805" algn="l"/>
                <a:tab pos="4057650" algn="l"/>
                <a:tab pos="5203190" algn="l"/>
              </a:tabLst>
            </a:pPr>
            <a:r>
              <a:rPr sz="2600" spc="-5" dirty="0">
                <a:latin typeface="Georgia"/>
                <a:cs typeface="Georgia"/>
              </a:rPr>
              <a:t>noncrystalline silicates containing other  oxides</a:t>
            </a:r>
            <a:r>
              <a:rPr sz="2600" dirty="0">
                <a:latin typeface="Georgia"/>
                <a:cs typeface="Georgia"/>
              </a:rPr>
              <a:t>,	</a:t>
            </a:r>
            <a:r>
              <a:rPr sz="2600" spc="-5" dirty="0">
                <a:latin typeface="Georgia"/>
                <a:cs typeface="Georgia"/>
              </a:rPr>
              <a:t>particularl</a:t>
            </a:r>
            <a:r>
              <a:rPr sz="2600" dirty="0">
                <a:latin typeface="Georgia"/>
                <a:cs typeface="Georgia"/>
              </a:rPr>
              <a:t>y	</a:t>
            </a:r>
            <a:r>
              <a:rPr sz="2600" spc="-5" dirty="0">
                <a:latin typeface="Georgia"/>
                <a:cs typeface="Georgia"/>
              </a:rPr>
              <a:t>C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O</a:t>
            </a:r>
            <a:r>
              <a:rPr sz="2600" dirty="0">
                <a:latin typeface="Georgia"/>
                <a:cs typeface="Georgia"/>
              </a:rPr>
              <a:t>,	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spc="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2</a:t>
            </a:r>
            <a:r>
              <a:rPr sz="2600" spc="-10" dirty="0">
                <a:latin typeface="Georgia"/>
                <a:cs typeface="Georgia"/>
              </a:rPr>
              <a:t>O</a:t>
            </a:r>
            <a:r>
              <a:rPr sz="2600" dirty="0">
                <a:latin typeface="Georgia"/>
                <a:cs typeface="Georgia"/>
              </a:rPr>
              <a:t>,	</a:t>
            </a:r>
            <a:r>
              <a:rPr sz="2600" spc="-5" dirty="0">
                <a:latin typeface="Georgia"/>
                <a:cs typeface="Georgia"/>
              </a:rPr>
              <a:t>K2O,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926591"/>
            <a:ext cx="6135624" cy="3601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990600"/>
            <a:ext cx="5953125" cy="341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971550"/>
            <a:ext cx="5991225" cy="3457575"/>
          </a:xfrm>
          <a:custGeom>
            <a:avLst/>
            <a:gdLst/>
            <a:ahLst/>
            <a:cxnLst/>
            <a:rect l="l" t="t" r="r" b="b"/>
            <a:pathLst>
              <a:path w="5991225" h="3457575">
                <a:moveTo>
                  <a:pt x="0" y="3457575"/>
                </a:moveTo>
                <a:lnTo>
                  <a:pt x="5991225" y="3457575"/>
                </a:lnTo>
                <a:lnTo>
                  <a:pt x="5991225" y="0"/>
                </a:lnTo>
                <a:lnTo>
                  <a:pt x="0" y="0"/>
                </a:lnTo>
                <a:lnTo>
                  <a:pt x="0" y="34575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51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5010" algn="l"/>
                <a:tab pos="3140710" algn="l"/>
                <a:tab pos="3774440" algn="l"/>
                <a:tab pos="5661025" algn="l"/>
              </a:tabLst>
            </a:pPr>
            <a:r>
              <a:rPr spc="-5" dirty="0">
                <a:latin typeface="Georgia"/>
                <a:cs typeface="Georgia"/>
              </a:rPr>
              <a:t>transpar</a:t>
            </a:r>
            <a:r>
              <a:rPr spc="-20" dirty="0">
                <a:latin typeface="Georgia"/>
                <a:cs typeface="Georgia"/>
              </a:rPr>
              <a:t>e</a:t>
            </a:r>
            <a:r>
              <a:rPr dirty="0">
                <a:latin typeface="Georgia"/>
                <a:cs typeface="Georgia"/>
              </a:rPr>
              <a:t>nt.	</a:t>
            </a:r>
            <a:r>
              <a:rPr spc="-5" dirty="0">
                <a:latin typeface="Georgia"/>
                <a:cs typeface="Georgia"/>
              </a:rPr>
              <a:t>Metal</a:t>
            </a:r>
            <a:r>
              <a:rPr dirty="0">
                <a:latin typeface="Georgia"/>
                <a:cs typeface="Georgia"/>
              </a:rPr>
              <a:t>s	are	</a:t>
            </a:r>
            <a:r>
              <a:rPr spc="-5" dirty="0">
                <a:latin typeface="Georgia"/>
                <a:cs typeface="Georgia"/>
              </a:rPr>
              <a:t>tran</a:t>
            </a:r>
            <a:r>
              <a:rPr spc="5" dirty="0">
                <a:latin typeface="Georgia"/>
                <a:cs typeface="Georgia"/>
              </a:rPr>
              <a:t>s</a:t>
            </a:r>
            <a:r>
              <a:rPr spc="-5" dirty="0">
                <a:latin typeface="Georgia"/>
                <a:cs typeface="Georgia"/>
              </a:rPr>
              <a:t>paren</a:t>
            </a:r>
            <a:r>
              <a:rPr dirty="0">
                <a:latin typeface="Georgia"/>
                <a:cs typeface="Georgia"/>
              </a:rPr>
              <a:t>t	</a:t>
            </a:r>
            <a:r>
              <a:rPr spc="-15" dirty="0">
                <a:latin typeface="Georgia"/>
                <a:cs typeface="Georgia"/>
              </a:rPr>
              <a:t>t</a:t>
            </a:r>
            <a:r>
              <a:rPr dirty="0">
                <a:latin typeface="Georgia"/>
                <a:cs typeface="Georgia"/>
              </a:rPr>
              <a:t>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30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810" cy="492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visible </a:t>
            </a:r>
            <a:r>
              <a:rPr sz="2600" spc="-5" dirty="0">
                <a:latin typeface="Georgia"/>
                <a:cs typeface="Georgia"/>
              </a:rPr>
              <a:t>light only </a:t>
            </a:r>
            <a:r>
              <a:rPr sz="2600" spc="-10" dirty="0">
                <a:latin typeface="Georgia"/>
                <a:cs typeface="Georgia"/>
              </a:rPr>
              <a:t>when </a:t>
            </a:r>
            <a:r>
              <a:rPr sz="2600" spc="-5" dirty="0">
                <a:latin typeface="Georgia"/>
                <a:cs typeface="Georgia"/>
              </a:rPr>
              <a:t>they are </a:t>
            </a:r>
            <a:r>
              <a:rPr sz="2600" dirty="0">
                <a:latin typeface="Georgia"/>
                <a:cs typeface="Georgia"/>
              </a:rPr>
              <a:t>very</a:t>
            </a:r>
            <a:r>
              <a:rPr sz="2600" spc="-28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thin,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typically less than </a:t>
            </a:r>
            <a:r>
              <a:rPr sz="2600" dirty="0">
                <a:latin typeface="Georgia"/>
                <a:cs typeface="Georgia"/>
              </a:rPr>
              <a:t>0.1 </a:t>
            </a:r>
            <a:r>
              <a:rPr sz="2600" spc="-5" dirty="0">
                <a:latin typeface="Georgia"/>
                <a:cs typeface="Georgia"/>
              </a:rPr>
              <a:t>μm. </a:t>
            </a:r>
            <a:r>
              <a:rPr sz="2600" dirty="0">
                <a:latin typeface="Georgia"/>
                <a:cs typeface="Georgia"/>
              </a:rPr>
              <a:t>Although it is  </a:t>
            </a:r>
            <a:r>
              <a:rPr sz="2600" spc="-5" dirty="0">
                <a:latin typeface="Georgia"/>
                <a:cs typeface="Georgia"/>
              </a:rPr>
              <a:t>always possible </a:t>
            </a:r>
            <a:r>
              <a:rPr sz="2600" spc="-10" dirty="0">
                <a:latin typeface="Georgia"/>
                <a:cs typeface="Georgia"/>
              </a:rPr>
              <a:t>to </a:t>
            </a:r>
            <a:r>
              <a:rPr sz="2600" spc="-5" dirty="0">
                <a:latin typeface="Georgia"/>
                <a:cs typeface="Georgia"/>
              </a:rPr>
              <a:t>find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least</a:t>
            </a:r>
            <a:r>
              <a:rPr sz="2600" spc="45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one  </a:t>
            </a:r>
            <a:r>
              <a:rPr sz="2600" spc="-5" dirty="0">
                <a:latin typeface="Georgia"/>
                <a:cs typeface="Georgia"/>
              </a:rPr>
              <a:t>ceramic </a:t>
            </a:r>
            <a:r>
              <a:rPr sz="2600" spc="-10" dirty="0">
                <a:latin typeface="Georgia"/>
                <a:cs typeface="Georgia"/>
              </a:rPr>
              <a:t>that </a:t>
            </a:r>
            <a:r>
              <a:rPr sz="2600" spc="-5" dirty="0">
                <a:latin typeface="Georgia"/>
                <a:cs typeface="Georgia"/>
              </a:rPr>
              <a:t>shows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typical </a:t>
            </a:r>
            <a:r>
              <a:rPr sz="2600" dirty="0">
                <a:latin typeface="Georgia"/>
                <a:cs typeface="Georgia"/>
              </a:rPr>
              <a:t>behaviour,  </a:t>
            </a:r>
            <a:r>
              <a:rPr sz="2600" spc="-5" dirty="0">
                <a:latin typeface="Georgia"/>
                <a:cs typeface="Georgia"/>
              </a:rPr>
              <a:t>the properties we have mentioned here  </a:t>
            </a:r>
            <a:r>
              <a:rPr sz="2600" dirty="0">
                <a:latin typeface="Georgia"/>
                <a:cs typeface="Georgia"/>
              </a:rPr>
              <a:t>are in many </a:t>
            </a:r>
            <a:r>
              <a:rPr sz="2600" spc="-5" dirty="0">
                <a:latin typeface="Georgia"/>
                <a:cs typeface="Georgia"/>
              </a:rPr>
              <a:t>cases different from those  shown by </a:t>
            </a:r>
            <a:r>
              <a:rPr sz="2600" dirty="0">
                <a:latin typeface="Georgia"/>
                <a:cs typeface="Georgia"/>
              </a:rPr>
              <a:t>metals </a:t>
            </a:r>
            <a:r>
              <a:rPr sz="2600" spc="-5" dirty="0">
                <a:latin typeface="Georgia"/>
                <a:cs typeface="Georgia"/>
              </a:rPr>
              <a:t>and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polymers.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454251"/>
            <a:ext cx="5971540" cy="745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9200"/>
              </a:lnSpc>
              <a:spcBef>
                <a:spcPts val="100"/>
              </a:spcBef>
              <a:tabLst>
                <a:tab pos="2368550" algn="l"/>
                <a:tab pos="3387725" algn="l"/>
                <a:tab pos="5615305" algn="l"/>
              </a:tabLst>
            </a:pPr>
            <a:r>
              <a:rPr sz="2600" b="1" spc="-5" dirty="0">
                <a:latin typeface="Georgia"/>
                <a:cs typeface="Georgia"/>
              </a:rPr>
              <a:t>Fabricat</a:t>
            </a:r>
            <a:r>
              <a:rPr sz="2600" b="1" spc="-20" dirty="0">
                <a:latin typeface="Georgia"/>
                <a:cs typeface="Georgia"/>
              </a:rPr>
              <a:t>i</a:t>
            </a:r>
            <a:r>
              <a:rPr sz="2600" b="1" dirty="0">
                <a:latin typeface="Georgia"/>
                <a:cs typeface="Georgia"/>
              </a:rPr>
              <a:t>on	</a:t>
            </a:r>
            <a:r>
              <a:rPr sz="2600" b="1" spc="-15" dirty="0">
                <a:latin typeface="Georgia"/>
                <a:cs typeface="Georgia"/>
              </a:rPr>
              <a:t>a</a:t>
            </a:r>
            <a:r>
              <a:rPr sz="2600" b="1" dirty="0">
                <a:latin typeface="Georgia"/>
                <a:cs typeface="Georgia"/>
              </a:rPr>
              <a:t>nd	</a:t>
            </a:r>
            <a:r>
              <a:rPr sz="2600" b="1" spc="-5" dirty="0">
                <a:latin typeface="Georgia"/>
                <a:cs typeface="Georgia"/>
              </a:rPr>
              <a:t>Proce</a:t>
            </a:r>
            <a:r>
              <a:rPr sz="2600" b="1" spc="-25" dirty="0">
                <a:latin typeface="Georgia"/>
                <a:cs typeface="Georgia"/>
              </a:rPr>
              <a:t>s</a:t>
            </a:r>
            <a:r>
              <a:rPr sz="2600" b="1" dirty="0">
                <a:latin typeface="Georgia"/>
                <a:cs typeface="Georgia"/>
              </a:rPr>
              <a:t>sing	of  </a:t>
            </a:r>
            <a:r>
              <a:rPr sz="2600" b="1" spc="-5" dirty="0">
                <a:latin typeface="Georgia"/>
                <a:cs typeface="Georgia"/>
              </a:rPr>
              <a:t>Ceramics</a:t>
            </a:r>
            <a:endParaRPr sz="2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  <a:tabLst>
                <a:tab pos="744855" algn="l"/>
                <a:tab pos="1583055" algn="l"/>
                <a:tab pos="2879090" algn="l"/>
                <a:tab pos="3302635" algn="l"/>
                <a:tab pos="3900804" algn="l"/>
                <a:tab pos="5669915" algn="l"/>
              </a:tabLst>
            </a:pPr>
            <a:r>
              <a:rPr sz="2600" spc="-5" dirty="0">
                <a:latin typeface="Georgia"/>
                <a:cs typeface="Georgia"/>
              </a:rPr>
              <a:t>O</a:t>
            </a:r>
            <a:r>
              <a:rPr sz="2600" spc="-10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e	</a:t>
            </a:r>
            <a:r>
              <a:rPr sz="2600" spc="-5" dirty="0">
                <a:latin typeface="Georgia"/>
                <a:cs typeface="Georgia"/>
              </a:rPr>
              <a:t>chie</a:t>
            </a:r>
            <a:r>
              <a:rPr sz="2600" dirty="0">
                <a:latin typeface="Georgia"/>
                <a:cs typeface="Georgia"/>
              </a:rPr>
              <a:t>f	</a:t>
            </a:r>
            <a:r>
              <a:rPr sz="2600" spc="-5" dirty="0">
                <a:latin typeface="Georgia"/>
                <a:cs typeface="Georgia"/>
              </a:rPr>
              <a:t>concer</a:t>
            </a:r>
            <a:r>
              <a:rPr sz="2600" dirty="0">
                <a:latin typeface="Georgia"/>
                <a:cs typeface="Georgia"/>
              </a:rPr>
              <a:t>n	in	</a:t>
            </a:r>
            <a:r>
              <a:rPr sz="2600" spc="-5" dirty="0">
                <a:latin typeface="Georgia"/>
                <a:cs typeface="Georgia"/>
              </a:rPr>
              <a:t>th</a:t>
            </a:r>
            <a:r>
              <a:rPr sz="2600" dirty="0">
                <a:latin typeface="Georgia"/>
                <a:cs typeface="Georgia"/>
              </a:rPr>
              <a:t>e	appli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-20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ion	</a:t>
            </a:r>
            <a:r>
              <a:rPr sz="2600" spc="-5" dirty="0">
                <a:latin typeface="Georgia"/>
                <a:cs typeface="Georgia"/>
              </a:rPr>
              <a:t>of</a:t>
            </a:r>
            <a:endParaRPr sz="2600" dirty="0">
              <a:latin typeface="Georgia"/>
              <a:cs typeface="Georgia"/>
            </a:endParaRPr>
          </a:p>
          <a:p>
            <a:pPr marL="12700" marR="6985">
              <a:lnSpc>
                <a:spcPts val="5920"/>
              </a:lnSpc>
              <a:spcBef>
                <a:spcPts val="645"/>
              </a:spcBef>
              <a:tabLst>
                <a:tab pos="1423035" algn="l"/>
                <a:tab pos="3052445" algn="l"/>
                <a:tab pos="3554729" algn="l"/>
                <a:tab pos="4282440" algn="l"/>
                <a:tab pos="5669915" algn="l"/>
              </a:tabLst>
            </a:pPr>
            <a:r>
              <a:rPr sz="2600" spc="-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era</a:t>
            </a:r>
            <a:r>
              <a:rPr sz="2600" spc="-20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ic	materials	is	</a:t>
            </a:r>
            <a:r>
              <a:rPr sz="2600" spc="-5" dirty="0">
                <a:latin typeface="Georgia"/>
                <a:cs typeface="Georgia"/>
              </a:rPr>
              <a:t>th</a:t>
            </a:r>
            <a:r>
              <a:rPr sz="2600" dirty="0">
                <a:latin typeface="Georgia"/>
                <a:cs typeface="Georgia"/>
              </a:rPr>
              <a:t>e	method	</a:t>
            </a:r>
            <a:r>
              <a:rPr sz="2600" spc="-5" dirty="0">
                <a:latin typeface="Georgia"/>
                <a:cs typeface="Georgia"/>
              </a:rPr>
              <a:t>of  fabrication.</a:t>
            </a:r>
            <a:endParaRPr sz="2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  <a:tabLst>
                <a:tab pos="1014094" algn="l"/>
                <a:tab pos="1471295" algn="l"/>
                <a:tab pos="2108835" algn="l"/>
                <a:tab pos="4402455" algn="l"/>
              </a:tabLst>
            </a:pPr>
            <a:r>
              <a:rPr sz="2600" spc="-5" dirty="0">
                <a:latin typeface="Georgia"/>
                <a:cs typeface="Georgia"/>
              </a:rPr>
              <a:t>Many	of	the	metal-forming	operations</a:t>
            </a:r>
            <a:endParaRPr sz="2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4535" algn="l"/>
                <a:tab pos="1256030" algn="l"/>
                <a:tab pos="2447290" algn="l"/>
                <a:tab pos="3625215" algn="l"/>
                <a:tab pos="5368290" algn="l"/>
              </a:tabLst>
            </a:pPr>
            <a:r>
              <a:rPr sz="2600" dirty="0">
                <a:latin typeface="Georgia"/>
                <a:cs typeface="Georgia"/>
              </a:rPr>
              <a:t>rely	</a:t>
            </a:r>
            <a:r>
              <a:rPr sz="2600" spc="-5" dirty="0">
                <a:latin typeface="Georgia"/>
                <a:cs typeface="Georgia"/>
              </a:rPr>
              <a:t>on	casting	and/or	techniques	that</a:t>
            </a:r>
            <a:endParaRPr sz="2600" dirty="0">
              <a:latin typeface="Georgia"/>
              <a:cs typeface="Georgia"/>
            </a:endParaRPr>
          </a:p>
          <a:p>
            <a:pPr marL="12700" marR="5715" algn="just">
              <a:lnSpc>
                <a:spcPct val="189400"/>
              </a:lnSpc>
              <a:spcBef>
                <a:spcPts val="10"/>
              </a:spcBef>
            </a:pPr>
            <a:r>
              <a:rPr sz="2600" dirty="0">
                <a:latin typeface="Georgia"/>
                <a:cs typeface="Georgia"/>
              </a:rPr>
              <a:t>involve </a:t>
            </a:r>
            <a:r>
              <a:rPr sz="2600" spc="-5" dirty="0">
                <a:latin typeface="Georgia"/>
                <a:cs typeface="Georgia"/>
              </a:rPr>
              <a:t>some form of plastic  deformation. </a:t>
            </a:r>
            <a:r>
              <a:rPr sz="2600" dirty="0">
                <a:latin typeface="Georgia"/>
                <a:cs typeface="Georgia"/>
              </a:rPr>
              <a:t>Since </a:t>
            </a:r>
            <a:r>
              <a:rPr sz="2600" spc="-5" dirty="0">
                <a:latin typeface="Georgia"/>
                <a:cs typeface="Georgia"/>
              </a:rPr>
              <a:t>ceramic materials  have </a:t>
            </a:r>
            <a:r>
              <a:rPr sz="2600" dirty="0">
                <a:latin typeface="Georgia"/>
                <a:cs typeface="Georgia"/>
              </a:rPr>
              <a:t>relatively high melting  </a:t>
            </a:r>
            <a:r>
              <a:rPr sz="2600" spc="-5" dirty="0">
                <a:latin typeface="Georgia"/>
                <a:cs typeface="Georgia"/>
              </a:rPr>
              <a:t>temperatures,  casting  them 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normally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847107-6A24-47CD-9067-3B0962E2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48361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2650" algn="l"/>
                <a:tab pos="4530725" algn="l"/>
              </a:tabLst>
            </a:pPr>
            <a:r>
              <a:rPr dirty="0">
                <a:latin typeface="Georgia"/>
                <a:cs typeface="Georgia"/>
              </a:rPr>
              <a:t>impr</a:t>
            </a:r>
            <a:r>
              <a:rPr spc="-15" dirty="0">
                <a:latin typeface="Georgia"/>
                <a:cs typeface="Georgia"/>
              </a:rPr>
              <a:t>a</a:t>
            </a:r>
            <a:r>
              <a:rPr spc="-5" dirty="0">
                <a:latin typeface="Georgia"/>
                <a:cs typeface="Georgia"/>
              </a:rPr>
              <a:t>ctic</a:t>
            </a:r>
            <a:r>
              <a:rPr spc="-15" dirty="0">
                <a:latin typeface="Georgia"/>
                <a:cs typeface="Georgia"/>
              </a:rPr>
              <a:t>a</a:t>
            </a:r>
            <a:r>
              <a:rPr spc="-5" dirty="0">
                <a:latin typeface="Georgia"/>
                <a:cs typeface="Georgia"/>
              </a:rPr>
              <a:t>l</a:t>
            </a:r>
            <a:r>
              <a:rPr dirty="0">
                <a:latin typeface="Georgia"/>
                <a:cs typeface="Georgia"/>
              </a:rPr>
              <a:t>.	</a:t>
            </a:r>
            <a:r>
              <a:rPr spc="-5" dirty="0">
                <a:latin typeface="Georgia"/>
                <a:cs typeface="Georgia"/>
              </a:rPr>
              <a:t>Furt</a:t>
            </a:r>
            <a:r>
              <a:rPr spc="-15" dirty="0">
                <a:latin typeface="Georgia"/>
                <a:cs typeface="Georgia"/>
              </a:rPr>
              <a:t>h</a:t>
            </a:r>
            <a:r>
              <a:rPr spc="-5" dirty="0">
                <a:latin typeface="Georgia"/>
                <a:cs typeface="Georgia"/>
              </a:rPr>
              <a:t>ermore</a:t>
            </a:r>
            <a:r>
              <a:rPr dirty="0">
                <a:latin typeface="Georgia"/>
                <a:cs typeface="Georgia"/>
              </a:rPr>
              <a:t>,	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6469" y="874522"/>
            <a:ext cx="7524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most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624330"/>
            <a:ext cx="5972175" cy="642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5775" algn="l"/>
                <a:tab pos="2602865" algn="l"/>
                <a:tab pos="4521200" algn="l"/>
                <a:tab pos="5187950" algn="l"/>
              </a:tabLst>
            </a:pPr>
            <a:r>
              <a:rPr sz="2600" dirty="0">
                <a:latin typeface="Georgia"/>
                <a:cs typeface="Georgia"/>
              </a:rPr>
              <a:t>instances	the	</a:t>
            </a:r>
            <a:r>
              <a:rPr sz="2600" spc="-5" dirty="0">
                <a:latin typeface="Georgia"/>
                <a:cs typeface="Georgia"/>
              </a:rPr>
              <a:t>brittleness	of	</a:t>
            </a:r>
            <a:r>
              <a:rPr sz="2600" spc="-10" dirty="0">
                <a:latin typeface="Georgia"/>
                <a:cs typeface="Georgia"/>
              </a:rPr>
              <a:t>these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  <a:tabLst>
                <a:tab pos="2249805" algn="l"/>
                <a:tab pos="4378960" algn="l"/>
              </a:tabLst>
            </a:pPr>
            <a:r>
              <a:rPr sz="2600" dirty="0">
                <a:latin typeface="Georgia"/>
                <a:cs typeface="Georgia"/>
              </a:rPr>
              <a:t>materials	</a:t>
            </a:r>
            <a:r>
              <a:rPr sz="2600" spc="-5" dirty="0">
                <a:latin typeface="Georgia"/>
                <a:cs typeface="Georgia"/>
              </a:rPr>
              <a:t>prevent</a:t>
            </a:r>
            <a:r>
              <a:rPr sz="2600" dirty="0">
                <a:latin typeface="Georgia"/>
                <a:cs typeface="Georgia"/>
              </a:rPr>
              <a:t>s	(prohibi</a:t>
            </a:r>
            <a:r>
              <a:rPr sz="2600" spc="-15" dirty="0">
                <a:latin typeface="Georgia"/>
                <a:cs typeface="Georgia"/>
              </a:rPr>
              <a:t>t</a:t>
            </a:r>
            <a:r>
              <a:rPr sz="2600" spc="-10" dirty="0">
                <a:latin typeface="Georgia"/>
                <a:cs typeface="Georgia"/>
              </a:rPr>
              <a:t>s</a:t>
            </a:r>
            <a:r>
              <a:rPr sz="2600" dirty="0">
                <a:latin typeface="Georgia"/>
                <a:cs typeface="Georgia"/>
              </a:rPr>
              <a:t>)  </a:t>
            </a:r>
            <a:r>
              <a:rPr sz="2600" spc="-5" dirty="0">
                <a:latin typeface="Georgia"/>
                <a:cs typeface="Georgia"/>
              </a:rPr>
              <a:t>deformation. Some ceramic pieces </a:t>
            </a:r>
            <a:r>
              <a:rPr sz="2600" dirty="0">
                <a:latin typeface="Georgia"/>
                <a:cs typeface="Georgia"/>
              </a:rPr>
              <a:t>are  </a:t>
            </a:r>
            <a:r>
              <a:rPr sz="2600" spc="-5" dirty="0">
                <a:latin typeface="Georgia"/>
                <a:cs typeface="Georgia"/>
              </a:rPr>
              <a:t>formed </a:t>
            </a:r>
            <a:r>
              <a:rPr sz="2600" spc="-10" dirty="0">
                <a:latin typeface="Georgia"/>
                <a:cs typeface="Georgia"/>
              </a:rPr>
              <a:t>from </a:t>
            </a:r>
            <a:r>
              <a:rPr sz="2600" spc="-5" dirty="0">
                <a:latin typeface="Georgia"/>
                <a:cs typeface="Georgia"/>
              </a:rPr>
              <a:t>powders </a:t>
            </a:r>
            <a:r>
              <a:rPr sz="2600" dirty="0">
                <a:latin typeface="Georgia"/>
                <a:cs typeface="Georgia"/>
              </a:rPr>
              <a:t>(or particulate  </a:t>
            </a:r>
            <a:r>
              <a:rPr sz="2600" spc="-5" dirty="0">
                <a:latin typeface="Georgia"/>
                <a:cs typeface="Georgia"/>
              </a:rPr>
              <a:t>collections) that </a:t>
            </a:r>
            <a:r>
              <a:rPr sz="2600" dirty="0">
                <a:latin typeface="Georgia"/>
                <a:cs typeface="Georgia"/>
              </a:rPr>
              <a:t>must </a:t>
            </a:r>
            <a:r>
              <a:rPr sz="2600" spc="-5" dirty="0">
                <a:latin typeface="Georgia"/>
                <a:cs typeface="Georgia"/>
              </a:rPr>
              <a:t>ultimately be</a:t>
            </a:r>
            <a:r>
              <a:rPr sz="2600" spc="-44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dried 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fired. Glass shapes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formed </a:t>
            </a:r>
            <a:r>
              <a:rPr sz="2600" dirty="0">
                <a:latin typeface="Georgia"/>
                <a:cs typeface="Georgia"/>
              </a:rPr>
              <a:t>at  </a:t>
            </a:r>
            <a:r>
              <a:rPr sz="2600" spc="-5" dirty="0">
                <a:latin typeface="Georgia"/>
                <a:cs typeface="Georgia"/>
              </a:rPr>
              <a:t>elevated temperatures from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fluid </a:t>
            </a:r>
            <a:r>
              <a:rPr sz="2600" dirty="0">
                <a:latin typeface="Georgia"/>
                <a:cs typeface="Georgia"/>
              </a:rPr>
              <a:t>mass  </a:t>
            </a:r>
            <a:r>
              <a:rPr sz="2600" spc="-5" dirty="0">
                <a:latin typeface="Georgia"/>
                <a:cs typeface="Georgia"/>
              </a:rPr>
              <a:t>that </a:t>
            </a:r>
            <a:r>
              <a:rPr sz="2600" dirty="0">
                <a:latin typeface="Georgia"/>
                <a:cs typeface="Georgia"/>
              </a:rPr>
              <a:t>becomes very viscous </a:t>
            </a:r>
            <a:r>
              <a:rPr sz="2600" spc="-5" dirty="0">
                <a:latin typeface="Georgia"/>
                <a:cs typeface="Georgia"/>
              </a:rPr>
              <a:t>upon cooling.  </a:t>
            </a:r>
            <a:r>
              <a:rPr sz="2600" dirty="0">
                <a:latin typeface="Georgia"/>
                <a:cs typeface="Georgia"/>
              </a:rPr>
              <a:t>A  </a:t>
            </a:r>
            <a:r>
              <a:rPr sz="2600" spc="30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scheme  </a:t>
            </a:r>
            <a:r>
              <a:rPr sz="2600" spc="3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for  </a:t>
            </a:r>
            <a:r>
              <a:rPr sz="2600" spc="30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  </a:t>
            </a:r>
            <a:r>
              <a:rPr sz="2600" spc="3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several  </a:t>
            </a:r>
            <a:r>
              <a:rPr sz="2600" spc="29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types  </a:t>
            </a:r>
            <a:r>
              <a:rPr sz="2600" spc="31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of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7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ceramic-forming techniques </a:t>
            </a:r>
            <a:r>
              <a:rPr dirty="0">
                <a:latin typeface="Georgia"/>
                <a:cs typeface="Georgia"/>
              </a:rPr>
              <a:t>is</a:t>
            </a:r>
            <a:r>
              <a:rPr spc="-8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presented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16700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Figure</a:t>
            </a:r>
            <a:r>
              <a:rPr sz="2600" spc="-6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1: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1007" y="7032497"/>
            <a:ext cx="905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Georgia"/>
                <a:cs typeface="Georgia"/>
              </a:rPr>
              <a:t>s</a:t>
            </a:r>
            <a:r>
              <a:rPr sz="1800" b="1" i="1" spc="10" dirty="0">
                <a:latin typeface="Georgia"/>
                <a:cs typeface="Georgia"/>
              </a:rPr>
              <a:t>c</a:t>
            </a:r>
            <a:r>
              <a:rPr sz="1800" b="1" i="1" spc="-5" dirty="0">
                <a:latin typeface="Georgia"/>
                <a:cs typeface="Georgia"/>
              </a:rPr>
              <a:t>heme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415" y="7032497"/>
            <a:ext cx="150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0225" algn="l"/>
              </a:tabLst>
            </a:pPr>
            <a:r>
              <a:rPr sz="1800" b="1" i="1" dirty="0">
                <a:latin typeface="Georgia"/>
                <a:cs typeface="Georgia"/>
              </a:rPr>
              <a:t>f</a:t>
            </a:r>
            <a:r>
              <a:rPr sz="1800" b="1" i="1" spc="-10" dirty="0">
                <a:latin typeface="Georgia"/>
                <a:cs typeface="Georgia"/>
              </a:rPr>
              <a:t>o</a:t>
            </a:r>
            <a:r>
              <a:rPr sz="1800" b="1" i="1" dirty="0">
                <a:latin typeface="Georgia"/>
                <a:cs typeface="Georgia"/>
              </a:rPr>
              <a:t>r	ceram</a:t>
            </a:r>
            <a:r>
              <a:rPr sz="1800" b="1" i="1" spc="5" dirty="0">
                <a:latin typeface="Georgia"/>
                <a:cs typeface="Georgia"/>
              </a:rPr>
              <a:t>i</a:t>
            </a:r>
            <a:r>
              <a:rPr sz="1800" b="1" i="1" dirty="0">
                <a:latin typeface="Georgia"/>
                <a:cs typeface="Georgia"/>
              </a:rPr>
              <a:t>c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7032497"/>
            <a:ext cx="3281679" cy="5588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265"/>
              </a:spcBef>
              <a:tabLst>
                <a:tab pos="968375" algn="l"/>
                <a:tab pos="1327785" algn="l"/>
                <a:tab pos="1666875" algn="l"/>
              </a:tabLst>
            </a:pPr>
            <a:r>
              <a:rPr sz="1800" b="1" i="1" spc="-5" dirty="0">
                <a:latin typeface="Georgia"/>
                <a:cs typeface="Georgia"/>
              </a:rPr>
              <a:t>F</a:t>
            </a:r>
            <a:r>
              <a:rPr sz="1800" b="1" i="1" dirty="0">
                <a:latin typeface="Georgia"/>
                <a:cs typeface="Georgia"/>
              </a:rPr>
              <a:t>i</a:t>
            </a:r>
            <a:r>
              <a:rPr sz="1800" b="1" i="1" spc="-5" dirty="0">
                <a:latin typeface="Georgia"/>
                <a:cs typeface="Georgia"/>
              </a:rPr>
              <a:t>gur</a:t>
            </a:r>
            <a:r>
              <a:rPr sz="1800" b="1" i="1" dirty="0">
                <a:latin typeface="Georgia"/>
                <a:cs typeface="Georgia"/>
              </a:rPr>
              <a:t>e	</a:t>
            </a:r>
            <a:r>
              <a:rPr sz="1800" b="1" i="1" spc="-5" dirty="0">
                <a:latin typeface="Georgia"/>
                <a:cs typeface="Georgia"/>
              </a:rPr>
              <a:t>1</a:t>
            </a:r>
            <a:r>
              <a:rPr sz="1800" b="1" i="1" dirty="0">
                <a:latin typeface="Georgia"/>
                <a:cs typeface="Georgia"/>
              </a:rPr>
              <a:t>:	A	c</a:t>
            </a:r>
            <a:r>
              <a:rPr sz="1800" b="1" i="1" spc="-5" dirty="0">
                <a:latin typeface="Georgia"/>
                <a:cs typeface="Georgia"/>
              </a:rPr>
              <a:t>la</a:t>
            </a:r>
            <a:r>
              <a:rPr sz="1800" b="1" i="1" dirty="0">
                <a:latin typeface="Georgia"/>
                <a:cs typeface="Georgia"/>
              </a:rPr>
              <a:t>s</a:t>
            </a:r>
            <a:r>
              <a:rPr sz="1800" b="1" i="1" spc="-5" dirty="0">
                <a:latin typeface="Georgia"/>
                <a:cs typeface="Georgia"/>
              </a:rPr>
              <a:t>s</a:t>
            </a:r>
            <a:r>
              <a:rPr sz="1800" b="1" i="1" spc="5" dirty="0">
                <a:latin typeface="Georgia"/>
                <a:cs typeface="Georgia"/>
              </a:rPr>
              <a:t>i</a:t>
            </a:r>
            <a:r>
              <a:rPr sz="1800" b="1" i="1" dirty="0">
                <a:latin typeface="Georgia"/>
                <a:cs typeface="Georgia"/>
              </a:rPr>
              <a:t>fi</a:t>
            </a:r>
            <a:r>
              <a:rPr sz="1800" b="1" i="1" spc="-10" dirty="0">
                <a:latin typeface="Georgia"/>
                <a:cs typeface="Georgia"/>
              </a:rPr>
              <a:t>c</a:t>
            </a:r>
            <a:r>
              <a:rPr sz="1800" b="1" i="1" spc="-5" dirty="0">
                <a:latin typeface="Georgia"/>
                <a:cs typeface="Georgia"/>
              </a:rPr>
              <a:t>a</a:t>
            </a:r>
            <a:r>
              <a:rPr sz="1800" b="1" i="1" dirty="0">
                <a:latin typeface="Georgia"/>
                <a:cs typeface="Georgia"/>
              </a:rPr>
              <a:t>tion  </a:t>
            </a:r>
            <a:r>
              <a:rPr sz="1800" b="1" i="1" spc="-5" dirty="0">
                <a:latin typeface="Georgia"/>
                <a:cs typeface="Georgia"/>
              </a:rPr>
              <a:t>forming techniques.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6591" y="2426207"/>
            <a:ext cx="6106668" cy="4617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491358"/>
            <a:ext cx="5928995" cy="443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1550" y="2472308"/>
            <a:ext cx="5967095" cy="4476750"/>
          </a:xfrm>
          <a:custGeom>
            <a:avLst/>
            <a:gdLst/>
            <a:ahLst/>
            <a:cxnLst/>
            <a:rect l="l" t="t" r="r" b="b"/>
            <a:pathLst>
              <a:path w="5967095" h="4476750">
                <a:moveTo>
                  <a:pt x="0" y="4476750"/>
                </a:moveTo>
                <a:lnTo>
                  <a:pt x="5967095" y="4476750"/>
                </a:lnTo>
                <a:lnTo>
                  <a:pt x="5967095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  <a:tabLst>
                <a:tab pos="2327910" algn="l"/>
                <a:tab pos="3392804" algn="l"/>
                <a:tab pos="5579745" algn="l"/>
              </a:tabLst>
            </a:pPr>
            <a:r>
              <a:rPr b="1" spc="-140" dirty="0">
                <a:latin typeface="Trebuchet MS"/>
                <a:cs typeface="Trebuchet MS"/>
              </a:rPr>
              <a:t>FABRI</a:t>
            </a:r>
            <a:r>
              <a:rPr b="1" spc="-170" dirty="0">
                <a:latin typeface="Trebuchet MS"/>
                <a:cs typeface="Trebuchet MS"/>
              </a:rPr>
              <a:t>C</a:t>
            </a:r>
            <a:r>
              <a:rPr b="1" spc="-165" dirty="0">
                <a:latin typeface="Trebuchet MS"/>
                <a:cs typeface="Trebuchet MS"/>
              </a:rPr>
              <a:t>AT</a:t>
            </a:r>
            <a:r>
              <a:rPr b="1" spc="-90" dirty="0">
                <a:latin typeface="Trebuchet MS"/>
                <a:cs typeface="Trebuchet MS"/>
              </a:rPr>
              <a:t>I</a:t>
            </a:r>
            <a:r>
              <a:rPr b="1" spc="-50" dirty="0">
                <a:latin typeface="Trebuchet MS"/>
                <a:cs typeface="Trebuchet MS"/>
              </a:rPr>
              <a:t>O</a:t>
            </a:r>
            <a:r>
              <a:rPr b="1" spc="-45" dirty="0">
                <a:latin typeface="Trebuchet MS"/>
                <a:cs typeface="Trebuchet MS"/>
              </a:rPr>
              <a:t>N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b="1" spc="-40" dirty="0">
                <a:latin typeface="Trebuchet MS"/>
                <a:cs typeface="Trebuchet MS"/>
              </a:rPr>
              <a:t>AND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b="1" spc="-114" dirty="0">
                <a:latin typeface="Trebuchet MS"/>
                <a:cs typeface="Trebuchet MS"/>
              </a:rPr>
              <a:t>PROCESSIN</a:t>
            </a:r>
            <a:r>
              <a:rPr b="1" spc="-130" dirty="0">
                <a:latin typeface="Trebuchet MS"/>
                <a:cs typeface="Trebuchet MS"/>
              </a:rPr>
              <a:t>G</a:t>
            </a:r>
            <a:r>
              <a:rPr b="1" dirty="0">
                <a:latin typeface="Trebuchet MS"/>
                <a:cs typeface="Trebuchet MS"/>
              </a:rPr>
              <a:t>	</a:t>
            </a:r>
            <a:r>
              <a:rPr b="1" spc="-150" dirty="0">
                <a:latin typeface="Trebuchet MS"/>
                <a:cs typeface="Trebuchet MS"/>
              </a:rPr>
              <a:t>OF  GLASSES </a:t>
            </a:r>
            <a:r>
              <a:rPr b="1" spc="-40" dirty="0">
                <a:latin typeface="Trebuchet MS"/>
                <a:cs typeface="Trebuchet MS"/>
              </a:rPr>
              <a:t>AND</a:t>
            </a:r>
            <a:r>
              <a:rPr b="1" spc="-254" dirty="0">
                <a:latin typeface="Trebuchet MS"/>
                <a:cs typeface="Trebuchet MS"/>
              </a:rPr>
              <a:t> </a:t>
            </a:r>
            <a:r>
              <a:rPr b="1" spc="-75" dirty="0">
                <a:latin typeface="Trebuchet MS"/>
                <a:cs typeface="Trebuchet MS"/>
              </a:rPr>
              <a:t>GLASS–CERAMICS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2080234"/>
            <a:ext cx="5972810" cy="64389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600" b="1" spc="-100" dirty="0">
                <a:latin typeface="Trebuchet MS"/>
                <a:cs typeface="Trebuchet MS"/>
              </a:rPr>
              <a:t>Glass</a:t>
            </a:r>
            <a:r>
              <a:rPr sz="2600" b="1" spc="-204" dirty="0">
                <a:latin typeface="Trebuchet MS"/>
                <a:cs typeface="Trebuchet MS"/>
              </a:rPr>
              <a:t> </a:t>
            </a:r>
            <a:r>
              <a:rPr sz="2600" b="1" spc="-150" dirty="0">
                <a:latin typeface="Trebuchet MS"/>
                <a:cs typeface="Trebuchet MS"/>
              </a:rPr>
              <a:t>Properties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600" dirty="0">
                <a:latin typeface="Georgia"/>
                <a:cs typeface="Georgia"/>
              </a:rPr>
              <a:t>Before </a:t>
            </a:r>
            <a:r>
              <a:rPr sz="2600" spc="-5" dirty="0">
                <a:latin typeface="Georgia"/>
                <a:cs typeface="Georgia"/>
              </a:rPr>
              <a:t>we discuss specific </a:t>
            </a:r>
            <a:r>
              <a:rPr sz="2600" spc="20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glass-forming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600" spc="-5" dirty="0">
                <a:latin typeface="Georgia"/>
                <a:cs typeface="Georgia"/>
              </a:rPr>
              <a:t>techniques, some of the temperature  sensitive properties of glass </a:t>
            </a:r>
            <a:r>
              <a:rPr sz="2600" dirty="0">
                <a:latin typeface="Georgia"/>
                <a:cs typeface="Georgia"/>
              </a:rPr>
              <a:t>materials  must </a:t>
            </a:r>
            <a:r>
              <a:rPr sz="2600" spc="-5" dirty="0">
                <a:latin typeface="Georgia"/>
                <a:cs typeface="Georgia"/>
              </a:rPr>
              <a:t>be presented. Glassy, or  noncrystalline, </a:t>
            </a:r>
            <a:r>
              <a:rPr sz="2600" dirty="0">
                <a:latin typeface="Georgia"/>
                <a:cs typeface="Georgia"/>
              </a:rPr>
              <a:t>materials </a:t>
            </a:r>
            <a:r>
              <a:rPr sz="2600" spc="-5" dirty="0">
                <a:latin typeface="Georgia"/>
                <a:cs typeface="Georgia"/>
              </a:rPr>
              <a:t>do </a:t>
            </a:r>
            <a:r>
              <a:rPr sz="2600" dirty="0">
                <a:latin typeface="Georgia"/>
                <a:cs typeface="Georgia"/>
              </a:rPr>
              <a:t>not </a:t>
            </a:r>
            <a:r>
              <a:rPr sz="2600" spc="-5" dirty="0">
                <a:latin typeface="Georgia"/>
                <a:cs typeface="Georgia"/>
              </a:rPr>
              <a:t>solidify 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the same sense </a:t>
            </a:r>
            <a:r>
              <a:rPr sz="2600" dirty="0">
                <a:latin typeface="Georgia"/>
                <a:cs typeface="Georgia"/>
              </a:rPr>
              <a:t>as </a:t>
            </a:r>
            <a:r>
              <a:rPr sz="2600" spc="-5" dirty="0">
                <a:latin typeface="Georgia"/>
                <a:cs typeface="Georgia"/>
              </a:rPr>
              <a:t>do those that </a:t>
            </a:r>
            <a:r>
              <a:rPr sz="2600" dirty="0">
                <a:latin typeface="Georgia"/>
                <a:cs typeface="Georgia"/>
              </a:rPr>
              <a:t>are  </a:t>
            </a:r>
            <a:r>
              <a:rPr sz="2600" spc="-5" dirty="0">
                <a:latin typeface="Georgia"/>
                <a:cs typeface="Georgia"/>
              </a:rPr>
              <a:t>crystalline. Upon cooling,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glass  becomes </a:t>
            </a:r>
            <a:r>
              <a:rPr sz="2600" spc="1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more </a:t>
            </a:r>
            <a:r>
              <a:rPr sz="2600" spc="1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1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more </a:t>
            </a:r>
            <a:r>
              <a:rPr sz="2600" spc="1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viscous </a:t>
            </a:r>
            <a:r>
              <a:rPr sz="2600" spc="1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1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77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2150" algn="l"/>
                <a:tab pos="3425190" algn="l"/>
                <a:tab pos="4391660" algn="l"/>
              </a:tabLst>
            </a:pPr>
            <a:r>
              <a:rPr spc="-5" dirty="0">
                <a:latin typeface="Georgia"/>
                <a:cs typeface="Georgia"/>
              </a:rPr>
              <a:t>continuous	</a:t>
            </a:r>
            <a:r>
              <a:rPr dirty="0">
                <a:latin typeface="Georgia"/>
                <a:cs typeface="Georgia"/>
              </a:rPr>
              <a:t>manner	</a:t>
            </a:r>
            <a:r>
              <a:rPr spc="-5" dirty="0">
                <a:latin typeface="Georgia"/>
                <a:cs typeface="Georgia"/>
              </a:rPr>
              <a:t>with	decreasing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810" cy="642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305" algn="l"/>
                <a:tab pos="3455670" algn="l"/>
                <a:tab pos="4079875" algn="l"/>
                <a:tab pos="4835525" algn="l"/>
              </a:tabLst>
            </a:pPr>
            <a:r>
              <a:rPr sz="2600" spc="-5" dirty="0">
                <a:latin typeface="Georgia"/>
                <a:cs typeface="Georgia"/>
              </a:rPr>
              <a:t>temperature;	there	</a:t>
            </a:r>
            <a:r>
              <a:rPr sz="2600" dirty="0">
                <a:latin typeface="Georgia"/>
                <a:cs typeface="Georgia"/>
              </a:rPr>
              <a:t>is	no	</a:t>
            </a:r>
            <a:r>
              <a:rPr sz="2600" spc="-5" dirty="0">
                <a:latin typeface="Georgia"/>
                <a:cs typeface="Georgia"/>
              </a:rPr>
              <a:t>definite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temperature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which the liquid  transforms to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solid </a:t>
            </a:r>
            <a:r>
              <a:rPr sz="2600" dirty="0">
                <a:latin typeface="Georgia"/>
                <a:cs typeface="Georgia"/>
              </a:rPr>
              <a:t>as </a:t>
            </a:r>
            <a:r>
              <a:rPr sz="2600" spc="-5" dirty="0">
                <a:latin typeface="Georgia"/>
                <a:cs typeface="Georgia"/>
              </a:rPr>
              <a:t>with crystalline  </a:t>
            </a:r>
            <a:r>
              <a:rPr sz="2600" dirty="0">
                <a:latin typeface="Georgia"/>
                <a:cs typeface="Georgia"/>
              </a:rPr>
              <a:t>materials. In </a:t>
            </a:r>
            <a:r>
              <a:rPr sz="2600" spc="-5" dirty="0">
                <a:latin typeface="Georgia"/>
                <a:cs typeface="Georgia"/>
              </a:rPr>
              <a:t>fact, </a:t>
            </a:r>
            <a:r>
              <a:rPr sz="2600" spc="-10" dirty="0">
                <a:latin typeface="Georgia"/>
                <a:cs typeface="Georgia"/>
              </a:rPr>
              <a:t>one </a:t>
            </a:r>
            <a:r>
              <a:rPr sz="2600" spc="-5" dirty="0">
                <a:latin typeface="Georgia"/>
                <a:cs typeface="Georgia"/>
              </a:rPr>
              <a:t>of the distinctions  between crystalline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noncrystalline  </a:t>
            </a:r>
            <a:r>
              <a:rPr sz="2600" dirty="0">
                <a:latin typeface="Georgia"/>
                <a:cs typeface="Georgia"/>
              </a:rPr>
              <a:t>materials </a:t>
            </a:r>
            <a:r>
              <a:rPr sz="2600" spc="-5" dirty="0">
                <a:latin typeface="Georgia"/>
                <a:cs typeface="Georgia"/>
              </a:rPr>
              <a:t>lies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the dependence of  </a:t>
            </a:r>
            <a:r>
              <a:rPr sz="2600" b="1" dirty="0">
                <a:latin typeface="Georgia"/>
                <a:cs typeface="Georgia"/>
              </a:rPr>
              <a:t>specific volume </a:t>
            </a:r>
            <a:r>
              <a:rPr sz="2600" spc="-10" dirty="0">
                <a:latin typeface="Georgia"/>
                <a:cs typeface="Georgia"/>
              </a:rPr>
              <a:t>(or </a:t>
            </a:r>
            <a:r>
              <a:rPr sz="2600" dirty="0">
                <a:latin typeface="Georgia"/>
                <a:cs typeface="Georgia"/>
              </a:rPr>
              <a:t>volume </a:t>
            </a:r>
            <a:r>
              <a:rPr sz="2600" spc="-5" dirty="0">
                <a:latin typeface="Georgia"/>
                <a:cs typeface="Georgia"/>
              </a:rPr>
              <a:t>per unit  </a:t>
            </a:r>
            <a:r>
              <a:rPr sz="2600" dirty="0">
                <a:latin typeface="Georgia"/>
                <a:cs typeface="Georgia"/>
              </a:rPr>
              <a:t>mass) </a:t>
            </a:r>
            <a:r>
              <a:rPr sz="2600" spc="-5" dirty="0">
                <a:latin typeface="Georgia"/>
                <a:cs typeface="Georgia"/>
              </a:rPr>
              <a:t>on temperature, </a:t>
            </a:r>
            <a:r>
              <a:rPr sz="2600" dirty="0">
                <a:latin typeface="Georgia"/>
                <a:cs typeface="Georgia"/>
              </a:rPr>
              <a:t>as </a:t>
            </a:r>
            <a:r>
              <a:rPr sz="2600" spc="-5" dirty="0">
                <a:latin typeface="Georgia"/>
                <a:cs typeface="Georgia"/>
              </a:rPr>
              <a:t>illustrated </a:t>
            </a:r>
            <a:r>
              <a:rPr sz="2600" dirty="0">
                <a:latin typeface="Georgia"/>
                <a:cs typeface="Georgia"/>
              </a:rPr>
              <a:t>in  </a:t>
            </a:r>
            <a:r>
              <a:rPr sz="2600" spc="-5" dirty="0">
                <a:latin typeface="Georgia"/>
                <a:cs typeface="Georgia"/>
              </a:rPr>
              <a:t>Figure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2.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7436357"/>
            <a:ext cx="5971540" cy="159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4700"/>
              </a:lnSpc>
              <a:spcBef>
                <a:spcPts val="215"/>
              </a:spcBef>
            </a:pPr>
            <a:r>
              <a:rPr sz="1800" b="1" i="1" spc="-5" dirty="0">
                <a:latin typeface="Georgia"/>
                <a:cs typeface="Georgia"/>
              </a:rPr>
              <a:t>Figure 2: Contrast </a:t>
            </a:r>
            <a:r>
              <a:rPr sz="1800" b="1" i="1" dirty="0">
                <a:latin typeface="Georgia"/>
                <a:cs typeface="Georgia"/>
              </a:rPr>
              <a:t>of </a:t>
            </a:r>
            <a:r>
              <a:rPr sz="1800" b="1" i="1" spc="-5" dirty="0">
                <a:latin typeface="Georgia"/>
                <a:cs typeface="Georgia"/>
              </a:rPr>
              <a:t>specific volume </a:t>
            </a:r>
            <a:r>
              <a:rPr sz="1800" b="1" i="1" dirty="0">
                <a:latin typeface="Georgia"/>
                <a:cs typeface="Georgia"/>
              </a:rPr>
              <a:t>versus-  </a:t>
            </a:r>
            <a:r>
              <a:rPr sz="1800" b="1" i="1" spc="-5" dirty="0">
                <a:latin typeface="Georgia"/>
                <a:cs typeface="Georgia"/>
              </a:rPr>
              <a:t>temperature </a:t>
            </a:r>
            <a:r>
              <a:rPr sz="1800" b="1" i="1" dirty="0">
                <a:latin typeface="Georgia"/>
                <a:cs typeface="Georgia"/>
              </a:rPr>
              <a:t>behavior of </a:t>
            </a:r>
            <a:r>
              <a:rPr sz="1800" b="1" i="1" spc="-5" dirty="0">
                <a:latin typeface="Georgia"/>
                <a:cs typeface="Georgia"/>
              </a:rPr>
              <a:t>crystalline and  noncrystalline materials. Crystalline materials  solidify at </a:t>
            </a:r>
            <a:r>
              <a:rPr sz="1800" b="1" i="1" dirty="0">
                <a:latin typeface="Georgia"/>
                <a:cs typeface="Georgia"/>
              </a:rPr>
              <a:t>the melting temperature </a:t>
            </a:r>
            <a:r>
              <a:rPr sz="1800" b="1" i="1" spc="-5" dirty="0">
                <a:latin typeface="Georgia"/>
                <a:cs typeface="Georgia"/>
              </a:rPr>
              <a:t>Tm  Characteristic </a:t>
            </a:r>
            <a:r>
              <a:rPr sz="1800" b="1" i="1" dirty="0">
                <a:latin typeface="Georgia"/>
                <a:cs typeface="Georgia"/>
              </a:rPr>
              <a:t>of the </a:t>
            </a:r>
            <a:r>
              <a:rPr sz="1800" b="1" i="1" spc="-5" dirty="0">
                <a:latin typeface="Georgia"/>
                <a:cs typeface="Georgia"/>
              </a:rPr>
              <a:t>noncrystalline state </a:t>
            </a:r>
            <a:r>
              <a:rPr sz="1800" b="1" i="1" spc="-10" dirty="0">
                <a:latin typeface="Georgia"/>
                <a:cs typeface="Georgia"/>
              </a:rPr>
              <a:t>is </a:t>
            </a:r>
            <a:r>
              <a:rPr sz="1800" b="1" i="1" dirty="0">
                <a:latin typeface="Georgia"/>
                <a:cs typeface="Georgia"/>
              </a:rPr>
              <a:t>the  </a:t>
            </a:r>
            <a:r>
              <a:rPr sz="1800" b="1" i="1" spc="-5" dirty="0">
                <a:latin typeface="Georgia"/>
                <a:cs typeface="Georgia"/>
              </a:rPr>
              <a:t>glass transition </a:t>
            </a:r>
            <a:r>
              <a:rPr sz="1800" b="1" i="1" dirty="0">
                <a:latin typeface="Georgia"/>
                <a:cs typeface="Georgia"/>
              </a:rPr>
              <a:t>temperature</a:t>
            </a:r>
            <a:r>
              <a:rPr sz="1800" b="1" i="1" spc="-1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Tg.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926591"/>
            <a:ext cx="5641847" cy="6521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990600"/>
            <a:ext cx="5464175" cy="6343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971550"/>
            <a:ext cx="5502275" cy="6381750"/>
          </a:xfrm>
          <a:custGeom>
            <a:avLst/>
            <a:gdLst/>
            <a:ahLst/>
            <a:cxnLst/>
            <a:rect l="l" t="t" r="r" b="b"/>
            <a:pathLst>
              <a:path w="5502275" h="6381750">
                <a:moveTo>
                  <a:pt x="0" y="6381623"/>
                </a:moveTo>
                <a:lnTo>
                  <a:pt x="5502275" y="6381623"/>
                </a:lnTo>
                <a:lnTo>
                  <a:pt x="5502275" y="0"/>
                </a:lnTo>
                <a:lnTo>
                  <a:pt x="0" y="0"/>
                </a:lnTo>
                <a:lnTo>
                  <a:pt x="0" y="638162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2955" algn="l"/>
                <a:tab pos="2553970" algn="l"/>
                <a:tab pos="4270375" algn="l"/>
                <a:tab pos="5289550" algn="l"/>
                <a:tab pos="5788660" algn="l"/>
              </a:tabLst>
            </a:pPr>
            <a:r>
              <a:rPr spc="-5" dirty="0">
                <a:latin typeface="Georgia"/>
                <a:cs typeface="Georgia"/>
              </a:rPr>
              <a:t>Fo</a:t>
            </a:r>
            <a:r>
              <a:rPr dirty="0">
                <a:latin typeface="Georgia"/>
                <a:cs typeface="Georgia"/>
              </a:rPr>
              <a:t>r	</a:t>
            </a:r>
            <a:r>
              <a:rPr spc="-5" dirty="0">
                <a:latin typeface="Georgia"/>
                <a:cs typeface="Georgia"/>
              </a:rPr>
              <a:t>crys</a:t>
            </a:r>
            <a:r>
              <a:rPr spc="-15" dirty="0">
                <a:latin typeface="Georgia"/>
                <a:cs typeface="Georgia"/>
              </a:rPr>
              <a:t>t</a:t>
            </a:r>
            <a:r>
              <a:rPr dirty="0">
                <a:latin typeface="Georgia"/>
                <a:cs typeface="Georgia"/>
              </a:rPr>
              <a:t>alline	materials,	</a:t>
            </a:r>
            <a:r>
              <a:rPr spc="-15" dirty="0">
                <a:latin typeface="Georgia"/>
                <a:cs typeface="Georgia"/>
              </a:rPr>
              <a:t>t</a:t>
            </a:r>
            <a:r>
              <a:rPr spc="-5" dirty="0">
                <a:latin typeface="Georgia"/>
                <a:cs typeface="Georgia"/>
              </a:rPr>
              <a:t>her</a:t>
            </a:r>
            <a:r>
              <a:rPr dirty="0">
                <a:latin typeface="Georgia"/>
                <a:cs typeface="Georgia"/>
              </a:rPr>
              <a:t>e	is	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1540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discontinuous decrease </a:t>
            </a:r>
            <a:r>
              <a:rPr sz="2600" dirty="0">
                <a:latin typeface="Georgia"/>
                <a:cs typeface="Georgia"/>
              </a:rPr>
              <a:t>in volume at</a:t>
            </a:r>
            <a:r>
              <a:rPr sz="2600" spc="1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dirty="0">
                <a:latin typeface="Georgia"/>
                <a:cs typeface="Georgia"/>
              </a:rPr>
              <a:t>melting </a:t>
            </a:r>
            <a:r>
              <a:rPr sz="2600" spc="-5" dirty="0">
                <a:latin typeface="Georgia"/>
                <a:cs typeface="Georgia"/>
              </a:rPr>
              <a:t>temperature </a:t>
            </a:r>
            <a:r>
              <a:rPr sz="2600" dirty="0">
                <a:latin typeface="Georgia"/>
                <a:cs typeface="Georgia"/>
              </a:rPr>
              <a:t>Tm. </a:t>
            </a:r>
            <a:r>
              <a:rPr sz="2600" spc="-5" dirty="0">
                <a:latin typeface="Georgia"/>
                <a:cs typeface="Georgia"/>
              </a:rPr>
              <a:t>However, for  glassy </a:t>
            </a:r>
            <a:r>
              <a:rPr sz="2600" dirty="0">
                <a:latin typeface="Georgia"/>
                <a:cs typeface="Georgia"/>
              </a:rPr>
              <a:t>materials, volume </a:t>
            </a:r>
            <a:r>
              <a:rPr sz="2600" spc="-5" dirty="0">
                <a:latin typeface="Georgia"/>
                <a:cs typeface="Georgia"/>
              </a:rPr>
              <a:t>decreases  continuously with temperature  reduction; </a:t>
            </a:r>
            <a:r>
              <a:rPr sz="2600" dirty="0">
                <a:latin typeface="Georgia"/>
                <a:cs typeface="Georgia"/>
              </a:rPr>
              <a:t>a slight </a:t>
            </a:r>
            <a:r>
              <a:rPr sz="2600" spc="-5" dirty="0">
                <a:latin typeface="Georgia"/>
                <a:cs typeface="Georgia"/>
              </a:rPr>
              <a:t>decrease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slope of  the curve occurs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what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called the  glass transition temperature, </a:t>
            </a:r>
            <a:r>
              <a:rPr sz="2600" dirty="0">
                <a:latin typeface="Georgia"/>
                <a:cs typeface="Georgia"/>
              </a:rPr>
              <a:t>below </a:t>
            </a:r>
            <a:r>
              <a:rPr sz="2600" spc="-5" dirty="0">
                <a:latin typeface="Georgia"/>
                <a:cs typeface="Georgia"/>
              </a:rPr>
              <a:t>this  temperature, the </a:t>
            </a:r>
            <a:r>
              <a:rPr sz="2600" dirty="0">
                <a:latin typeface="Georgia"/>
                <a:cs typeface="Georgia"/>
              </a:rPr>
              <a:t>material is </a:t>
            </a:r>
            <a:r>
              <a:rPr sz="2600" spc="-5" dirty="0">
                <a:latin typeface="Georgia"/>
                <a:cs typeface="Georgia"/>
              </a:rPr>
              <a:t>considered  to be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glass; above, </a:t>
            </a:r>
            <a:r>
              <a:rPr sz="2600" dirty="0">
                <a:latin typeface="Georgia"/>
                <a:cs typeface="Georgia"/>
              </a:rPr>
              <a:t>it is </a:t>
            </a:r>
            <a:r>
              <a:rPr sz="2600" spc="-5" dirty="0">
                <a:latin typeface="Georgia"/>
                <a:cs typeface="Georgia"/>
              </a:rPr>
              <a:t>first </a:t>
            </a:r>
            <a:r>
              <a:rPr sz="2600" dirty="0">
                <a:latin typeface="Georgia"/>
                <a:cs typeface="Georgia"/>
              </a:rPr>
              <a:t>a super  </a:t>
            </a:r>
            <a:r>
              <a:rPr sz="2600" spc="-5" dirty="0">
                <a:latin typeface="Georgia"/>
                <a:cs typeface="Georgia"/>
              </a:rPr>
              <a:t>cooled liquid,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finally 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liquid.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252" y="874522"/>
            <a:ext cx="58915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2205" algn="l"/>
                <a:tab pos="3091815" algn="l"/>
                <a:tab pos="3865245" algn="l"/>
              </a:tabLst>
            </a:pPr>
            <a:r>
              <a:rPr dirty="0">
                <a:latin typeface="Georgia"/>
                <a:cs typeface="Georgia"/>
              </a:rPr>
              <a:t>Also	</a:t>
            </a:r>
            <a:r>
              <a:rPr spc="-5" dirty="0">
                <a:latin typeface="Georgia"/>
                <a:cs typeface="Georgia"/>
              </a:rPr>
              <a:t>important	</a:t>
            </a:r>
            <a:r>
              <a:rPr dirty="0">
                <a:latin typeface="Georgia"/>
                <a:cs typeface="Georgia"/>
              </a:rPr>
              <a:t>in	</a:t>
            </a:r>
            <a:r>
              <a:rPr spc="-5" dirty="0">
                <a:latin typeface="Georgia"/>
                <a:cs typeface="Georgia"/>
              </a:rPr>
              <a:t>glass-forming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1540" cy="342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operations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-47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viscosity–temperature</a:t>
            </a:r>
            <a:endParaRPr sz="2600">
              <a:latin typeface="Georgia"/>
              <a:cs typeface="Georgia"/>
            </a:endParaRPr>
          </a:p>
          <a:p>
            <a:pPr marL="12700" marR="5715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characteristics </a:t>
            </a:r>
            <a:r>
              <a:rPr sz="2600" spc="-10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the glass. Figure </a:t>
            </a:r>
            <a:r>
              <a:rPr sz="2600" dirty="0">
                <a:latin typeface="Georgia"/>
                <a:cs typeface="Georgia"/>
              </a:rPr>
              <a:t>3</a:t>
            </a:r>
            <a:r>
              <a:rPr sz="2600" spc="-37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plots  the logarithm of viscosity versus the  temperature for fused silica, </a:t>
            </a:r>
            <a:r>
              <a:rPr sz="2600" dirty="0">
                <a:latin typeface="Georgia"/>
                <a:cs typeface="Georgia"/>
              </a:rPr>
              <a:t>high </a:t>
            </a:r>
            <a:r>
              <a:rPr sz="2600" spc="-5" dirty="0">
                <a:latin typeface="Georgia"/>
                <a:cs typeface="Georgia"/>
              </a:rPr>
              <a:t>silica,  borosilicate,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soda–lime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glasses.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6884669"/>
            <a:ext cx="5967730" cy="817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ts val="2039"/>
              </a:lnSpc>
              <a:spcBef>
                <a:spcPts val="265"/>
              </a:spcBef>
            </a:pPr>
            <a:r>
              <a:rPr sz="1800" b="1" i="1" spc="-5" dirty="0">
                <a:latin typeface="Georgia"/>
                <a:cs typeface="Georgia"/>
              </a:rPr>
              <a:t>Figure </a:t>
            </a:r>
            <a:r>
              <a:rPr sz="1800" b="1" i="1" dirty="0">
                <a:latin typeface="Georgia"/>
                <a:cs typeface="Georgia"/>
              </a:rPr>
              <a:t>3: </a:t>
            </a:r>
            <a:r>
              <a:rPr sz="1800" b="1" i="1" spc="-5" dirty="0">
                <a:latin typeface="Georgia"/>
                <a:cs typeface="Georgia"/>
              </a:rPr>
              <a:t>Logarithm </a:t>
            </a:r>
            <a:r>
              <a:rPr sz="1800" b="1" i="1" dirty="0">
                <a:latin typeface="Georgia"/>
                <a:cs typeface="Georgia"/>
              </a:rPr>
              <a:t>of </a:t>
            </a:r>
            <a:r>
              <a:rPr sz="1800" b="1" i="1" spc="-5" dirty="0">
                <a:latin typeface="Georgia"/>
                <a:cs typeface="Georgia"/>
              </a:rPr>
              <a:t>viscosity versus  temperature for </a:t>
            </a:r>
            <a:r>
              <a:rPr sz="1800" b="1" i="1" dirty="0">
                <a:latin typeface="Georgia"/>
                <a:cs typeface="Georgia"/>
              </a:rPr>
              <a:t>fused </a:t>
            </a:r>
            <a:r>
              <a:rPr sz="1800" b="1" i="1" spc="-5" dirty="0">
                <a:latin typeface="Georgia"/>
                <a:cs typeface="Georgia"/>
              </a:rPr>
              <a:t>silica and </a:t>
            </a:r>
            <a:r>
              <a:rPr sz="1800" b="1" i="1" dirty="0">
                <a:latin typeface="Georgia"/>
                <a:cs typeface="Georgia"/>
              </a:rPr>
              <a:t>three </a:t>
            </a:r>
            <a:r>
              <a:rPr sz="1800" b="1" i="1" spc="-5" dirty="0">
                <a:latin typeface="Georgia"/>
                <a:cs typeface="Georgia"/>
              </a:rPr>
              <a:t>silica  glasses.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926591"/>
            <a:ext cx="6021324" cy="597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990600"/>
            <a:ext cx="5843270" cy="580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971550"/>
            <a:ext cx="5881370" cy="5838825"/>
          </a:xfrm>
          <a:custGeom>
            <a:avLst/>
            <a:gdLst/>
            <a:ahLst/>
            <a:cxnLst/>
            <a:rect l="l" t="t" r="r" b="b"/>
            <a:pathLst>
              <a:path w="5881370" h="5838825">
                <a:moveTo>
                  <a:pt x="0" y="5838444"/>
                </a:moveTo>
                <a:lnTo>
                  <a:pt x="5881370" y="5838444"/>
                </a:lnTo>
                <a:lnTo>
                  <a:pt x="5881370" y="0"/>
                </a:lnTo>
                <a:lnTo>
                  <a:pt x="0" y="0"/>
                </a:lnTo>
                <a:lnTo>
                  <a:pt x="0" y="583844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39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70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7555" algn="l"/>
                <a:tab pos="1968500" algn="l"/>
                <a:tab pos="3037205" algn="l"/>
                <a:tab pos="4579620" algn="l"/>
                <a:tab pos="5238750" algn="l"/>
              </a:tabLst>
            </a:pPr>
            <a:r>
              <a:rPr dirty="0">
                <a:latin typeface="Georgia"/>
                <a:cs typeface="Georgia"/>
              </a:rPr>
              <a:t>and	Al2O3,	</a:t>
            </a:r>
            <a:r>
              <a:rPr spc="-5" dirty="0">
                <a:latin typeface="Georgia"/>
                <a:cs typeface="Georgia"/>
              </a:rPr>
              <a:t>whi</a:t>
            </a:r>
            <a:r>
              <a:rPr dirty="0">
                <a:latin typeface="Georgia"/>
                <a:cs typeface="Georgia"/>
              </a:rPr>
              <a:t>ch	influence	</a:t>
            </a:r>
            <a:r>
              <a:rPr spc="-5" dirty="0">
                <a:latin typeface="Georgia"/>
                <a:cs typeface="Georgia"/>
              </a:rPr>
              <a:t>th</a:t>
            </a:r>
            <a:r>
              <a:rPr dirty="0">
                <a:latin typeface="Georgia"/>
                <a:cs typeface="Georgia"/>
              </a:rPr>
              <a:t>e	</a:t>
            </a:r>
            <a:r>
              <a:rPr spc="-5" dirty="0">
                <a:latin typeface="Georgia"/>
                <a:cs typeface="Georgia"/>
              </a:rPr>
              <a:t>glass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175" cy="702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6895" algn="l"/>
                <a:tab pos="2277745" algn="l"/>
                <a:tab pos="3479165" algn="l"/>
                <a:tab pos="5243195" algn="l"/>
              </a:tabLst>
            </a:pPr>
            <a:r>
              <a:rPr sz="2600" spc="-5" dirty="0">
                <a:latin typeface="Georgia"/>
                <a:cs typeface="Georgia"/>
              </a:rPr>
              <a:t>properti</a:t>
            </a:r>
            <a:r>
              <a:rPr sz="2600" spc="-15" dirty="0">
                <a:latin typeface="Georgia"/>
                <a:cs typeface="Georgia"/>
              </a:rPr>
              <a:t>e</a:t>
            </a:r>
            <a:r>
              <a:rPr sz="2600" spc="-10" dirty="0">
                <a:latin typeface="Georgia"/>
                <a:cs typeface="Georgia"/>
              </a:rPr>
              <a:t>s</a:t>
            </a:r>
            <a:r>
              <a:rPr sz="2600" dirty="0">
                <a:latin typeface="Georgia"/>
                <a:cs typeface="Georgia"/>
              </a:rPr>
              <a:t>.	A	</a:t>
            </a:r>
            <a:r>
              <a:rPr sz="2600" spc="-5" dirty="0">
                <a:latin typeface="Georgia"/>
                <a:cs typeface="Georgia"/>
              </a:rPr>
              <a:t>typ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c</a:t>
            </a:r>
            <a:r>
              <a:rPr sz="2600" spc="-1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l	</a:t>
            </a:r>
            <a:r>
              <a:rPr sz="2600" spc="-5" dirty="0">
                <a:latin typeface="Georgia"/>
                <a:cs typeface="Georgia"/>
              </a:rPr>
              <a:t>so</a:t>
            </a:r>
            <a:r>
              <a:rPr sz="2600" dirty="0">
                <a:latin typeface="Georgia"/>
                <a:cs typeface="Georgia"/>
              </a:rPr>
              <a:t>d</a:t>
            </a:r>
            <a:r>
              <a:rPr sz="2600" spc="15" dirty="0">
                <a:latin typeface="Georgia"/>
                <a:cs typeface="Georgia"/>
              </a:rPr>
              <a:t>a</a:t>
            </a:r>
            <a:r>
              <a:rPr sz="2600" spc="5" dirty="0">
                <a:latin typeface="Georgia"/>
                <a:cs typeface="Georgia"/>
              </a:rPr>
              <a:t>–</a:t>
            </a:r>
            <a:r>
              <a:rPr sz="2600" spc="-15" dirty="0">
                <a:latin typeface="Georgia"/>
                <a:cs typeface="Georgia"/>
              </a:rPr>
              <a:t>l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me	</a:t>
            </a:r>
            <a:r>
              <a:rPr sz="2600" spc="-5" dirty="0">
                <a:latin typeface="Georgia"/>
                <a:cs typeface="Georgia"/>
              </a:rPr>
              <a:t>glass</a:t>
            </a:r>
            <a:endParaRPr sz="2600">
              <a:latin typeface="Georgia"/>
              <a:cs typeface="Georgia"/>
            </a:endParaRPr>
          </a:p>
          <a:p>
            <a:pPr marL="12700" marR="6985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consists of </a:t>
            </a:r>
            <a:r>
              <a:rPr sz="2600" dirty="0">
                <a:latin typeface="Georgia"/>
                <a:cs typeface="Georgia"/>
              </a:rPr>
              <a:t>approximately </a:t>
            </a:r>
            <a:r>
              <a:rPr sz="2600" spc="-5" dirty="0">
                <a:latin typeface="Georgia"/>
                <a:cs typeface="Georgia"/>
              </a:rPr>
              <a:t>70 wt% SiO2,  the balance being </a:t>
            </a:r>
            <a:r>
              <a:rPr sz="2600" dirty="0">
                <a:latin typeface="Georgia"/>
                <a:cs typeface="Georgia"/>
              </a:rPr>
              <a:t>mainly </a:t>
            </a:r>
            <a:r>
              <a:rPr sz="2600" spc="-5" dirty="0">
                <a:latin typeface="Georgia"/>
                <a:cs typeface="Georgia"/>
              </a:rPr>
              <a:t>Na2O</a:t>
            </a:r>
            <a:r>
              <a:rPr sz="2600" spc="4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(soda)  and </a:t>
            </a:r>
            <a:r>
              <a:rPr sz="2600" spc="-5" dirty="0">
                <a:latin typeface="Georgia"/>
                <a:cs typeface="Georgia"/>
              </a:rPr>
              <a:t>CaO </a:t>
            </a:r>
            <a:r>
              <a:rPr sz="2600" dirty="0">
                <a:latin typeface="Georgia"/>
                <a:cs typeface="Georgia"/>
              </a:rPr>
              <a:t>(lime). </a:t>
            </a:r>
            <a:r>
              <a:rPr sz="2600" spc="-5" dirty="0">
                <a:latin typeface="Georgia"/>
                <a:cs typeface="Georgia"/>
              </a:rPr>
              <a:t>Possibly the two prime  properties of these </a:t>
            </a:r>
            <a:r>
              <a:rPr sz="2600" dirty="0">
                <a:latin typeface="Georgia"/>
                <a:cs typeface="Georgia"/>
              </a:rPr>
              <a:t>materials are </a:t>
            </a:r>
            <a:r>
              <a:rPr sz="2600" spc="-5" dirty="0">
                <a:latin typeface="Georgia"/>
                <a:cs typeface="Georgia"/>
              </a:rPr>
              <a:t>their  optical</a:t>
            </a:r>
            <a:r>
              <a:rPr sz="2600" spc="-1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transparency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and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relative</a:t>
            </a:r>
            <a:r>
              <a:rPr sz="2600" spc="-15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ease  of fabrication</a:t>
            </a:r>
            <a:r>
              <a:rPr sz="2600" dirty="0">
                <a:latin typeface="Georgia"/>
                <a:cs typeface="Georgia"/>
              </a:rPr>
              <a:t> (manufacturing).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2600" b="1" spc="55" dirty="0">
                <a:latin typeface="Trebuchet MS"/>
                <a:cs typeface="Trebuchet MS"/>
              </a:rPr>
              <a:t>GLASS–CERAMICS</a:t>
            </a:r>
            <a:endParaRPr sz="2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365"/>
              </a:spcBef>
            </a:pPr>
            <a:r>
              <a:rPr sz="2600" spc="-5" dirty="0">
                <a:latin typeface="Georgia"/>
                <a:cs typeface="Georgia"/>
              </a:rPr>
              <a:t>Most  inorganic  glasses  can  be  </a:t>
            </a:r>
            <a:r>
              <a:rPr sz="2600" dirty="0">
                <a:latin typeface="Georgia"/>
                <a:cs typeface="Georgia"/>
              </a:rPr>
              <a:t>made</a:t>
            </a:r>
            <a:r>
              <a:rPr sz="2600" spc="-229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to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600" spc="-5" dirty="0">
                <a:latin typeface="Georgia"/>
                <a:cs typeface="Georgia"/>
              </a:rPr>
              <a:t>transform from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noncrystalline state </a:t>
            </a:r>
            <a:r>
              <a:rPr sz="2600" spc="38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to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96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4525" algn="l"/>
                <a:tab pos="1302385" algn="l"/>
                <a:tab pos="2745105" algn="l"/>
                <a:tab pos="3649979" algn="l"/>
                <a:tab pos="4864100" algn="l"/>
              </a:tabLst>
            </a:pPr>
            <a:r>
              <a:rPr dirty="0">
                <a:latin typeface="Georgia"/>
                <a:cs typeface="Georgia"/>
              </a:rPr>
              <a:t>On	</a:t>
            </a:r>
            <a:r>
              <a:rPr spc="-5" dirty="0">
                <a:latin typeface="Georgia"/>
                <a:cs typeface="Georgia"/>
              </a:rPr>
              <a:t>the	</a:t>
            </a:r>
            <a:r>
              <a:rPr dirty="0">
                <a:latin typeface="Georgia"/>
                <a:cs typeface="Georgia"/>
              </a:rPr>
              <a:t>viscosity	</a:t>
            </a:r>
            <a:r>
              <a:rPr spc="-5" dirty="0">
                <a:latin typeface="Georgia"/>
                <a:cs typeface="Georgia"/>
              </a:rPr>
              <a:t>scale	several	specific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40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3445" cy="642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5715" algn="l"/>
                <a:tab pos="2209800" algn="l"/>
                <a:tab pos="3020695" algn="l"/>
                <a:tab pos="4849495" algn="l"/>
                <a:tab pos="5490210" algn="l"/>
              </a:tabLst>
            </a:pPr>
            <a:r>
              <a:rPr sz="2600" spc="-5" dirty="0">
                <a:latin typeface="Georgia"/>
                <a:cs typeface="Georgia"/>
              </a:rPr>
              <a:t>points	</a:t>
            </a:r>
            <a:r>
              <a:rPr sz="2600" spc="-10" dirty="0">
                <a:latin typeface="Georgia"/>
                <a:cs typeface="Georgia"/>
              </a:rPr>
              <a:t>that	</a:t>
            </a:r>
            <a:r>
              <a:rPr sz="2600" dirty="0">
                <a:latin typeface="Georgia"/>
                <a:cs typeface="Georgia"/>
              </a:rPr>
              <a:t>are	important	in	</a:t>
            </a:r>
            <a:r>
              <a:rPr sz="2600" spc="-10" dirty="0">
                <a:latin typeface="Georgia"/>
                <a:cs typeface="Georgia"/>
              </a:rPr>
              <a:t>the</a:t>
            </a:r>
            <a:endParaRPr sz="2600">
              <a:latin typeface="Georgia"/>
              <a:cs typeface="Georgia"/>
            </a:endParaRPr>
          </a:p>
          <a:p>
            <a:pPr marL="12700" marR="12700" algn="just">
              <a:lnSpc>
                <a:spcPct val="1893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fabrication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processing of glasses are  labeled: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Georgia"/>
              <a:buAutoNum type="arabicPeriod"/>
              <a:tabLst>
                <a:tab pos="449580" algn="l"/>
                <a:tab pos="450215" algn="l"/>
                <a:tab pos="1165860" algn="l"/>
                <a:tab pos="2638425" algn="l"/>
                <a:tab pos="3710304" algn="l"/>
                <a:tab pos="5666105" algn="l"/>
              </a:tabLst>
            </a:pPr>
            <a:r>
              <a:rPr sz="2600" dirty="0">
                <a:latin typeface="Georgia"/>
                <a:cs typeface="Georgia"/>
              </a:rPr>
              <a:t>The	</a:t>
            </a:r>
            <a:r>
              <a:rPr sz="2600" b="1" dirty="0">
                <a:latin typeface="Georgia"/>
                <a:cs typeface="Georgia"/>
              </a:rPr>
              <a:t>me</a:t>
            </a:r>
            <a:r>
              <a:rPr sz="2600" b="1" spc="5" dirty="0">
                <a:latin typeface="Georgia"/>
                <a:cs typeface="Georgia"/>
              </a:rPr>
              <a:t>l</a:t>
            </a:r>
            <a:r>
              <a:rPr sz="2600" b="1" spc="-5" dirty="0">
                <a:latin typeface="Georgia"/>
                <a:cs typeface="Georgia"/>
              </a:rPr>
              <a:t>tin</a:t>
            </a:r>
            <a:r>
              <a:rPr sz="2600" b="1" dirty="0">
                <a:latin typeface="Georgia"/>
                <a:cs typeface="Georgia"/>
              </a:rPr>
              <a:t>g	</a:t>
            </a:r>
            <a:r>
              <a:rPr sz="2600" b="1" spc="-10" dirty="0">
                <a:latin typeface="Georgia"/>
                <a:cs typeface="Georgia"/>
              </a:rPr>
              <a:t>p</a:t>
            </a:r>
            <a:r>
              <a:rPr sz="2600" b="1" dirty="0">
                <a:latin typeface="Georgia"/>
                <a:cs typeface="Georgia"/>
              </a:rPr>
              <a:t>oint	</a:t>
            </a:r>
            <a:r>
              <a:rPr sz="2600" spc="-5" dirty="0">
                <a:latin typeface="Georgia"/>
                <a:cs typeface="Georgia"/>
              </a:rPr>
              <a:t>cor</a:t>
            </a:r>
            <a:r>
              <a:rPr sz="2600" spc="-20" dirty="0">
                <a:latin typeface="Georgia"/>
                <a:cs typeface="Georgia"/>
              </a:rPr>
              <a:t>r</a:t>
            </a:r>
            <a:r>
              <a:rPr sz="2600" spc="-5" dirty="0">
                <a:latin typeface="Georgia"/>
                <a:cs typeface="Georgia"/>
              </a:rPr>
              <a:t>espo</a:t>
            </a:r>
            <a:r>
              <a:rPr sz="2600" spc="-10" dirty="0">
                <a:latin typeface="Georgia"/>
                <a:cs typeface="Georgia"/>
              </a:rPr>
              <a:t>n</a:t>
            </a:r>
            <a:r>
              <a:rPr sz="2600" spc="-5" dirty="0">
                <a:latin typeface="Georgia"/>
                <a:cs typeface="Georgia"/>
              </a:rPr>
              <a:t>d</a:t>
            </a:r>
            <a:r>
              <a:rPr sz="2600" dirty="0">
                <a:latin typeface="Georgia"/>
                <a:cs typeface="Georgia"/>
              </a:rPr>
              <a:t>s	</a:t>
            </a:r>
            <a:r>
              <a:rPr sz="2600" spc="-15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o</a:t>
            </a:r>
            <a:endParaRPr sz="2600">
              <a:latin typeface="Georgia"/>
              <a:cs typeface="Georgia"/>
            </a:endParaRPr>
          </a:p>
          <a:p>
            <a:pPr marL="12700" marR="9525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the temperature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which the </a:t>
            </a:r>
            <a:r>
              <a:rPr sz="2600" dirty="0">
                <a:latin typeface="Georgia"/>
                <a:cs typeface="Georgia"/>
              </a:rPr>
              <a:t>viscosity is  10 </a:t>
            </a:r>
            <a:r>
              <a:rPr sz="2600" spc="-5" dirty="0">
                <a:latin typeface="Georgia"/>
                <a:cs typeface="Georgia"/>
              </a:rPr>
              <a:t>Pa-s </a:t>
            </a:r>
            <a:r>
              <a:rPr sz="2600" dirty="0">
                <a:latin typeface="Georgia"/>
                <a:cs typeface="Georgia"/>
              </a:rPr>
              <a:t>(100 </a:t>
            </a:r>
            <a:r>
              <a:rPr sz="2600" spc="-5" dirty="0">
                <a:latin typeface="Georgia"/>
                <a:cs typeface="Georgia"/>
              </a:rPr>
              <a:t>P); the glass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fluid enough  to be considered 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 liquid.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200"/>
              </a:lnSpc>
              <a:spcBef>
                <a:spcPts val="5"/>
              </a:spcBef>
              <a:buFont typeface="Georgia"/>
              <a:buAutoNum type="arabicPeriod" startAt="2"/>
              <a:tabLst>
                <a:tab pos="482600" algn="l"/>
              </a:tabLst>
            </a:pPr>
            <a:r>
              <a:rPr sz="2600" dirty="0">
                <a:latin typeface="Georgia"/>
                <a:cs typeface="Georgia"/>
              </a:rPr>
              <a:t>The </a:t>
            </a:r>
            <a:r>
              <a:rPr sz="2600" b="1" dirty="0">
                <a:latin typeface="Georgia"/>
                <a:cs typeface="Georgia"/>
              </a:rPr>
              <a:t>working point </a:t>
            </a:r>
            <a:r>
              <a:rPr sz="2600" spc="-5" dirty="0">
                <a:latin typeface="Georgia"/>
                <a:cs typeface="Georgia"/>
              </a:rPr>
              <a:t>represents the  temperature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which the viscosity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595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10</a:t>
            </a:r>
            <a:r>
              <a:rPr sz="2550" spc="7" baseline="22875" dirty="0">
                <a:latin typeface="Georgia"/>
                <a:cs typeface="Georgia"/>
              </a:rPr>
              <a:t>3</a:t>
            </a:r>
            <a:endParaRPr sz="2550" baseline="22875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Pa-s (10</a:t>
            </a:r>
            <a:r>
              <a:rPr sz="2550" spc="-7" baseline="22875" dirty="0">
                <a:latin typeface="Georgia"/>
                <a:cs typeface="Georgia"/>
              </a:rPr>
              <a:t>4 </a:t>
            </a:r>
            <a:r>
              <a:rPr sz="2600" spc="-5" dirty="0">
                <a:latin typeface="Georgia"/>
                <a:cs typeface="Georgia"/>
              </a:rPr>
              <a:t>P); the glass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easily</a:t>
            </a:r>
            <a:r>
              <a:rPr sz="2600" spc="45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deformed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1540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this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viscosity.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  <a:buFont typeface="Georgia"/>
              <a:buAutoNum type="arabicPeriod" startAt="3"/>
              <a:tabLst>
                <a:tab pos="831215" algn="l"/>
              </a:tabLst>
            </a:pPr>
            <a:r>
              <a:rPr sz="2600" dirty="0">
                <a:latin typeface="Georgia"/>
                <a:cs typeface="Georgia"/>
              </a:rPr>
              <a:t>The </a:t>
            </a:r>
            <a:r>
              <a:rPr sz="2600" b="1" dirty="0">
                <a:latin typeface="Georgia"/>
                <a:cs typeface="Georgia"/>
              </a:rPr>
              <a:t>softening point, </a:t>
            </a:r>
            <a:r>
              <a:rPr sz="2600" spc="-5" dirty="0">
                <a:latin typeface="Georgia"/>
                <a:cs typeface="Georgia"/>
              </a:rPr>
              <a:t>the  temperature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which the viscosity </a:t>
            </a:r>
            <a:r>
              <a:rPr sz="2600" dirty="0">
                <a:latin typeface="Georgia"/>
                <a:cs typeface="Georgia"/>
              </a:rPr>
              <a:t>is 4x  </a:t>
            </a:r>
            <a:r>
              <a:rPr sz="2600" spc="-5" dirty="0">
                <a:latin typeface="Georgia"/>
                <a:cs typeface="Georgia"/>
              </a:rPr>
              <a:t>10</a:t>
            </a:r>
            <a:r>
              <a:rPr sz="2550" spc="-7" baseline="22875" dirty="0">
                <a:latin typeface="Georgia"/>
                <a:cs typeface="Georgia"/>
              </a:rPr>
              <a:t>6 </a:t>
            </a:r>
            <a:r>
              <a:rPr sz="2600" spc="-5" dirty="0">
                <a:latin typeface="Georgia"/>
                <a:cs typeface="Georgia"/>
              </a:rPr>
              <a:t>Pa-s </a:t>
            </a:r>
            <a:r>
              <a:rPr sz="2600" dirty="0">
                <a:latin typeface="Georgia"/>
                <a:cs typeface="Georgia"/>
              </a:rPr>
              <a:t>(4x 10</a:t>
            </a:r>
            <a:r>
              <a:rPr sz="2550" baseline="22875" dirty="0">
                <a:latin typeface="Georgia"/>
                <a:cs typeface="Georgia"/>
              </a:rPr>
              <a:t>7 </a:t>
            </a:r>
            <a:r>
              <a:rPr sz="2600" spc="-5" dirty="0">
                <a:latin typeface="Georgia"/>
                <a:cs typeface="Georgia"/>
              </a:rPr>
              <a:t>P),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the maximum  temperature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which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glass piece </a:t>
            </a:r>
            <a:r>
              <a:rPr sz="2600" dirty="0">
                <a:latin typeface="Georgia"/>
                <a:cs typeface="Georgia"/>
              </a:rPr>
              <a:t>may  </a:t>
            </a:r>
            <a:r>
              <a:rPr sz="2600" spc="-5" dirty="0">
                <a:latin typeface="Georgia"/>
                <a:cs typeface="Georgia"/>
              </a:rPr>
              <a:t>be handled without causing significant  dimensional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alterations.</a:t>
            </a:r>
            <a:endParaRPr sz="2600">
              <a:latin typeface="Georgia"/>
              <a:cs typeface="Georgia"/>
            </a:endParaRPr>
          </a:p>
          <a:p>
            <a:pPr marL="12700" marR="5715" algn="just">
              <a:lnSpc>
                <a:spcPct val="189200"/>
              </a:lnSpc>
              <a:spcBef>
                <a:spcPts val="5"/>
              </a:spcBef>
              <a:buFont typeface="Georgia"/>
              <a:buAutoNum type="arabicPeriod" startAt="3"/>
              <a:tabLst>
                <a:tab pos="692785" algn="l"/>
              </a:tabLst>
            </a:pPr>
            <a:r>
              <a:rPr sz="2600" dirty="0">
                <a:latin typeface="Georgia"/>
                <a:cs typeface="Georgia"/>
              </a:rPr>
              <a:t>The </a:t>
            </a:r>
            <a:r>
              <a:rPr sz="2600" b="1" spc="-5" dirty="0">
                <a:latin typeface="Georgia"/>
                <a:cs typeface="Georgia"/>
              </a:rPr>
              <a:t>annealing point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10" dirty="0">
                <a:latin typeface="Georgia"/>
                <a:cs typeface="Georgia"/>
              </a:rPr>
              <a:t>the  </a:t>
            </a:r>
            <a:r>
              <a:rPr sz="2600" spc="-5" dirty="0">
                <a:latin typeface="Georgia"/>
                <a:cs typeface="Georgia"/>
              </a:rPr>
              <a:t>temperature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which the viscosity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10</a:t>
            </a:r>
            <a:r>
              <a:rPr sz="2550" spc="-7" baseline="22875" dirty="0">
                <a:latin typeface="Georgia"/>
                <a:cs typeface="Georgia"/>
              </a:rPr>
              <a:t>12</a:t>
            </a:r>
            <a:endParaRPr sz="2550" baseline="22875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600" spc="-5" dirty="0">
                <a:latin typeface="Georgia"/>
                <a:cs typeface="Georgia"/>
              </a:rPr>
              <a:t>Pa-s (10</a:t>
            </a:r>
            <a:r>
              <a:rPr sz="2550" spc="-7" baseline="22875" dirty="0">
                <a:latin typeface="Georgia"/>
                <a:cs typeface="Georgia"/>
              </a:rPr>
              <a:t>13  </a:t>
            </a:r>
            <a:r>
              <a:rPr sz="2600" spc="-5" dirty="0">
                <a:latin typeface="Georgia"/>
                <a:cs typeface="Georgia"/>
              </a:rPr>
              <a:t>P);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this temperature,</a:t>
            </a:r>
            <a:r>
              <a:rPr sz="2600" spc="-19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atomic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7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3520" algn="l"/>
                <a:tab pos="1911985" algn="l"/>
                <a:tab pos="3707765" algn="l"/>
                <a:tab pos="4664075" algn="l"/>
                <a:tab pos="5429885" algn="l"/>
              </a:tabLst>
            </a:pPr>
            <a:r>
              <a:rPr spc="-5" dirty="0">
                <a:latin typeface="Georgia"/>
                <a:cs typeface="Georgia"/>
              </a:rPr>
              <a:t>diffusio</a:t>
            </a:r>
            <a:r>
              <a:rPr dirty="0">
                <a:latin typeface="Georgia"/>
                <a:cs typeface="Georgia"/>
              </a:rPr>
              <a:t>n	is	</a:t>
            </a:r>
            <a:r>
              <a:rPr spc="-5" dirty="0">
                <a:latin typeface="Georgia"/>
                <a:cs typeface="Georgia"/>
              </a:rPr>
              <a:t>suffi</a:t>
            </a:r>
            <a:r>
              <a:rPr spc="-10" dirty="0">
                <a:latin typeface="Georgia"/>
                <a:cs typeface="Georgia"/>
              </a:rPr>
              <a:t>c</a:t>
            </a:r>
            <a:r>
              <a:rPr dirty="0">
                <a:latin typeface="Georgia"/>
                <a:cs typeface="Georgia"/>
              </a:rPr>
              <a:t>iently	rapid	</a:t>
            </a:r>
            <a:r>
              <a:rPr spc="-5" dirty="0">
                <a:latin typeface="Georgia"/>
                <a:cs typeface="Georgia"/>
              </a:rPr>
              <a:t>tha</a:t>
            </a:r>
            <a:r>
              <a:rPr dirty="0">
                <a:latin typeface="Georgia"/>
                <a:cs typeface="Georgia"/>
              </a:rPr>
              <a:t>t	any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0905" cy="267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residual </a:t>
            </a:r>
            <a:r>
              <a:rPr sz="2600" spc="-5" dirty="0">
                <a:latin typeface="Georgia"/>
                <a:cs typeface="Georgia"/>
              </a:rPr>
              <a:t>stresses may be removed</a:t>
            </a:r>
            <a:r>
              <a:rPr sz="2600" spc="39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within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Georgia"/>
                <a:cs typeface="Georgia"/>
              </a:rPr>
              <a:t>about 15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min.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ct val="189200"/>
              </a:lnSpc>
              <a:spcBef>
                <a:spcPts val="5"/>
              </a:spcBef>
              <a:tabLst>
                <a:tab pos="2141220" algn="l"/>
                <a:tab pos="2736850" algn="l"/>
                <a:tab pos="3926840" algn="l"/>
                <a:tab pos="4706620" algn="l"/>
              </a:tabLst>
            </a:pPr>
            <a:r>
              <a:rPr sz="2600" b="1" spc="-5" dirty="0">
                <a:latin typeface="Georgia"/>
                <a:cs typeface="Georgia"/>
              </a:rPr>
              <a:t>5.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b="1" dirty="0">
                <a:latin typeface="Georgia"/>
                <a:cs typeface="Georgia"/>
              </a:rPr>
              <a:t>strain point </a:t>
            </a:r>
            <a:r>
              <a:rPr sz="2600" spc="-5" dirty="0">
                <a:latin typeface="Georgia"/>
                <a:cs typeface="Georgia"/>
              </a:rPr>
              <a:t>corresponds to the  tempera</a:t>
            </a:r>
            <a:r>
              <a:rPr sz="2600" spc="-15" dirty="0">
                <a:latin typeface="Georgia"/>
                <a:cs typeface="Georgia"/>
              </a:rPr>
              <a:t>tu</a:t>
            </a:r>
            <a:r>
              <a:rPr sz="2600" dirty="0">
                <a:latin typeface="Georgia"/>
                <a:cs typeface="Georgia"/>
              </a:rPr>
              <a:t>re	at	</a:t>
            </a:r>
            <a:r>
              <a:rPr sz="2600" spc="-15" dirty="0">
                <a:latin typeface="Georgia"/>
                <a:cs typeface="Georgia"/>
              </a:rPr>
              <a:t>w</a:t>
            </a:r>
            <a:r>
              <a:rPr sz="2600" spc="-5" dirty="0">
                <a:latin typeface="Georgia"/>
                <a:cs typeface="Georgia"/>
              </a:rPr>
              <a:t>hic</a:t>
            </a:r>
            <a:r>
              <a:rPr sz="2600" dirty="0">
                <a:latin typeface="Georgia"/>
                <a:cs typeface="Georgia"/>
              </a:rPr>
              <a:t>h	</a:t>
            </a:r>
            <a:r>
              <a:rPr sz="2600" spc="-5" dirty="0">
                <a:latin typeface="Georgia"/>
                <a:cs typeface="Georgia"/>
              </a:rPr>
              <a:t>th</a:t>
            </a:r>
            <a:r>
              <a:rPr sz="2600" dirty="0">
                <a:latin typeface="Georgia"/>
                <a:cs typeface="Georgia"/>
              </a:rPr>
              <a:t>e	viscosi</a:t>
            </a:r>
            <a:r>
              <a:rPr sz="2600" spc="-10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y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3221" y="4538852"/>
            <a:ext cx="5670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7" baseline="-14957" dirty="0">
                <a:latin typeface="Georgia"/>
                <a:cs typeface="Georgia"/>
              </a:rPr>
              <a:t>Pa</a:t>
            </a:r>
            <a:r>
              <a:rPr sz="1700" spc="-5" dirty="0">
                <a:latin typeface="Georgia"/>
                <a:cs typeface="Georgia"/>
              </a:rPr>
              <a:t>-</a:t>
            </a:r>
            <a:r>
              <a:rPr sz="1700" dirty="0">
                <a:latin typeface="Georgia"/>
                <a:cs typeface="Georgia"/>
              </a:rPr>
              <a:t>s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627245"/>
            <a:ext cx="59690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8115" algn="l"/>
                <a:tab pos="1760220" algn="l"/>
                <a:tab pos="2077085" algn="l"/>
                <a:tab pos="3474085" algn="l"/>
                <a:tab pos="3929379" algn="l"/>
                <a:tab pos="4246245" algn="l"/>
                <a:tab pos="4957445" algn="l"/>
                <a:tab pos="5534660" algn="l"/>
              </a:tabLst>
            </a:pPr>
            <a:r>
              <a:rPr sz="2600" spc="-5" dirty="0">
                <a:latin typeface="Georgia"/>
                <a:cs typeface="Georgia"/>
              </a:rPr>
              <a:t>become</a:t>
            </a:r>
            <a:r>
              <a:rPr sz="2600" dirty="0">
                <a:latin typeface="Georgia"/>
                <a:cs typeface="Georgia"/>
              </a:rPr>
              <a:t>s	3	x	10</a:t>
            </a:r>
            <a:r>
              <a:rPr sz="2550" spc="-7" baseline="22875" dirty="0">
                <a:latin typeface="Georgia"/>
                <a:cs typeface="Georgia"/>
              </a:rPr>
              <a:t>1</a:t>
            </a:r>
            <a:r>
              <a:rPr sz="2550" baseline="22875" dirty="0">
                <a:latin typeface="Georgia"/>
                <a:cs typeface="Georgia"/>
              </a:rPr>
              <a:t>3	</a:t>
            </a:r>
            <a:r>
              <a:rPr sz="2600" dirty="0">
                <a:latin typeface="Georgia"/>
                <a:cs typeface="Georgia"/>
              </a:rPr>
              <a:t>(3	x	</a:t>
            </a:r>
            <a:r>
              <a:rPr sz="2600" spc="5" dirty="0">
                <a:latin typeface="Georgia"/>
                <a:cs typeface="Georgia"/>
              </a:rPr>
              <a:t>10</a:t>
            </a:r>
            <a:r>
              <a:rPr sz="2550" spc="-7" baseline="22875" dirty="0">
                <a:latin typeface="Georgia"/>
                <a:cs typeface="Georgia"/>
              </a:rPr>
              <a:t>1</a:t>
            </a:r>
            <a:r>
              <a:rPr sz="2550" baseline="22875" dirty="0">
                <a:latin typeface="Georgia"/>
                <a:cs typeface="Georgia"/>
              </a:rPr>
              <a:t>4	</a:t>
            </a:r>
            <a:r>
              <a:rPr sz="2600" dirty="0">
                <a:latin typeface="Georgia"/>
                <a:cs typeface="Georgia"/>
              </a:rPr>
              <a:t>P</a:t>
            </a:r>
            <a:r>
              <a:rPr sz="2600" spc="-10" dirty="0">
                <a:latin typeface="Georgia"/>
                <a:cs typeface="Georgia"/>
              </a:rPr>
              <a:t>)</a:t>
            </a:r>
            <a:r>
              <a:rPr sz="2600" dirty="0">
                <a:latin typeface="Georgia"/>
                <a:cs typeface="Georgia"/>
              </a:rPr>
              <a:t>;	</a:t>
            </a:r>
            <a:r>
              <a:rPr sz="2600" spc="-5" dirty="0">
                <a:latin typeface="Georgia"/>
                <a:cs typeface="Georgia"/>
              </a:rPr>
              <a:t>for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377052"/>
            <a:ext cx="5969000" cy="267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Georgia"/>
                <a:cs typeface="Georgia"/>
              </a:rPr>
              <a:t>temperatures below the strain point</a:t>
            </a:r>
            <a:r>
              <a:rPr sz="2600" spc="-2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(less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300"/>
              </a:lnSpc>
              <a:spcBef>
                <a:spcPts val="5"/>
              </a:spcBef>
            </a:pPr>
            <a:r>
              <a:rPr sz="2600" spc="-5" dirty="0">
                <a:latin typeface="Georgia"/>
                <a:cs typeface="Georgia"/>
              </a:rPr>
              <a:t>than </a:t>
            </a:r>
            <a:r>
              <a:rPr sz="2600" dirty="0">
                <a:latin typeface="Georgia"/>
                <a:cs typeface="Georgia"/>
              </a:rPr>
              <a:t>450 </a:t>
            </a:r>
            <a:r>
              <a:rPr sz="2550" baseline="22875" dirty="0">
                <a:latin typeface="Georgia"/>
                <a:cs typeface="Georgia"/>
              </a:rPr>
              <a:t>0</a:t>
            </a:r>
            <a:r>
              <a:rPr sz="2600" dirty="0">
                <a:latin typeface="Georgia"/>
                <a:cs typeface="Georgia"/>
              </a:rPr>
              <a:t>C </a:t>
            </a:r>
            <a:r>
              <a:rPr sz="2600" spc="-5" dirty="0">
                <a:latin typeface="Georgia"/>
                <a:cs typeface="Georgia"/>
              </a:rPr>
              <a:t>for soda lime glass for  example), fracture will occur before the  beginning   of   plastic   deformation.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The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45396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3300" algn="l"/>
                <a:tab pos="2715260" algn="l"/>
              </a:tabLst>
            </a:pPr>
            <a:r>
              <a:rPr spc="-5" dirty="0">
                <a:latin typeface="Georgia"/>
                <a:cs typeface="Georgia"/>
              </a:rPr>
              <a:t>glas</a:t>
            </a:r>
            <a:r>
              <a:rPr dirty="0">
                <a:latin typeface="Georgia"/>
                <a:cs typeface="Georgia"/>
              </a:rPr>
              <a:t>s	</a:t>
            </a:r>
            <a:r>
              <a:rPr spc="-5" dirty="0">
                <a:latin typeface="Georgia"/>
                <a:cs typeface="Georgia"/>
              </a:rPr>
              <a:t>tr</a:t>
            </a:r>
            <a:r>
              <a:rPr spc="-20" dirty="0">
                <a:latin typeface="Georgia"/>
                <a:cs typeface="Georgia"/>
              </a:rPr>
              <a:t>a</a:t>
            </a:r>
            <a:r>
              <a:rPr dirty="0">
                <a:latin typeface="Georgia"/>
                <a:cs typeface="Georgia"/>
              </a:rPr>
              <a:t>nsition	</a:t>
            </a:r>
            <a:r>
              <a:rPr spc="-15" dirty="0">
                <a:latin typeface="Georgia"/>
                <a:cs typeface="Georgia"/>
              </a:rPr>
              <a:t>t</a:t>
            </a:r>
            <a:r>
              <a:rPr spc="-5" dirty="0">
                <a:latin typeface="Georgia"/>
                <a:cs typeface="Georgia"/>
              </a:rPr>
              <a:t>emperat</a:t>
            </a:r>
            <a:r>
              <a:rPr spc="-10" dirty="0">
                <a:latin typeface="Georgia"/>
                <a:cs typeface="Georgia"/>
              </a:rPr>
              <a:t>ur</a:t>
            </a:r>
            <a:r>
              <a:rPr dirty="0">
                <a:latin typeface="Georgia"/>
                <a:cs typeface="Georgia"/>
              </a:rPr>
              <a:t>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3232" y="874522"/>
            <a:ext cx="11760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7880" algn="l"/>
              </a:tabLst>
            </a:pPr>
            <a:r>
              <a:rPr sz="2600" spc="-5" dirty="0">
                <a:latin typeface="Georgia"/>
                <a:cs typeface="Georgia"/>
              </a:rPr>
              <a:t>wil</a:t>
            </a:r>
            <a:r>
              <a:rPr sz="2600" dirty="0">
                <a:latin typeface="Georgia"/>
                <a:cs typeface="Georgia"/>
              </a:rPr>
              <a:t>l	</a:t>
            </a:r>
            <a:r>
              <a:rPr sz="2600" spc="-5" dirty="0">
                <a:latin typeface="Georgia"/>
                <a:cs typeface="Georgia"/>
              </a:rPr>
              <a:t>be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624330"/>
            <a:ext cx="5972175" cy="642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above </a:t>
            </a:r>
            <a:r>
              <a:rPr sz="2600" spc="-5" dirty="0">
                <a:latin typeface="Georgia"/>
                <a:cs typeface="Georgia"/>
              </a:rPr>
              <a:t>the strain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point.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Most glass-forming operations </a:t>
            </a:r>
            <a:r>
              <a:rPr sz="2600" dirty="0">
                <a:latin typeface="Georgia"/>
                <a:cs typeface="Georgia"/>
              </a:rPr>
              <a:t>are  </a:t>
            </a:r>
            <a:r>
              <a:rPr sz="2600" spc="-5" dirty="0">
                <a:latin typeface="Georgia"/>
                <a:cs typeface="Georgia"/>
              </a:rPr>
              <a:t>carried </a:t>
            </a:r>
            <a:r>
              <a:rPr sz="2600" spc="-10" dirty="0">
                <a:latin typeface="Georgia"/>
                <a:cs typeface="Georgia"/>
              </a:rPr>
              <a:t>out </a:t>
            </a:r>
            <a:r>
              <a:rPr sz="2600" spc="-5" dirty="0">
                <a:latin typeface="Georgia"/>
                <a:cs typeface="Georgia"/>
              </a:rPr>
              <a:t>within the working </a:t>
            </a:r>
            <a:r>
              <a:rPr sz="2600" spc="5" dirty="0">
                <a:latin typeface="Georgia"/>
                <a:cs typeface="Georgia"/>
              </a:rPr>
              <a:t>range—  </a:t>
            </a:r>
            <a:r>
              <a:rPr sz="2600" spc="-5" dirty="0">
                <a:latin typeface="Georgia"/>
                <a:cs typeface="Georgia"/>
              </a:rPr>
              <a:t>between the working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softening  temperatures. Of course, the  temperature </a:t>
            </a:r>
            <a:r>
              <a:rPr sz="2600" dirty="0">
                <a:latin typeface="Georgia"/>
                <a:cs typeface="Georgia"/>
              </a:rPr>
              <a:t>at which </a:t>
            </a:r>
            <a:r>
              <a:rPr sz="2600" spc="-5" dirty="0">
                <a:latin typeface="Georgia"/>
                <a:cs typeface="Georgia"/>
              </a:rPr>
              <a:t>each of these  points occurs depends </a:t>
            </a:r>
            <a:r>
              <a:rPr sz="2600" spc="-10" dirty="0">
                <a:latin typeface="Georgia"/>
                <a:cs typeface="Georgia"/>
              </a:rPr>
              <a:t>on </a:t>
            </a:r>
            <a:r>
              <a:rPr sz="2600" spc="-5" dirty="0">
                <a:latin typeface="Georgia"/>
                <a:cs typeface="Georgia"/>
              </a:rPr>
              <a:t>glass  composition. For example, the softening  points for soda–lime </a:t>
            </a:r>
            <a:r>
              <a:rPr sz="2600" dirty="0">
                <a:latin typeface="Georgia"/>
                <a:cs typeface="Georgia"/>
              </a:rPr>
              <a:t>and 96%</a:t>
            </a:r>
            <a:r>
              <a:rPr sz="2600" spc="15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silica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58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glasses from Figure </a:t>
            </a:r>
            <a:r>
              <a:rPr dirty="0">
                <a:latin typeface="Georgia"/>
                <a:cs typeface="Georgia"/>
              </a:rPr>
              <a:t>3 are about </a:t>
            </a:r>
            <a:r>
              <a:rPr spc="-5" dirty="0">
                <a:latin typeface="Georgia"/>
                <a:cs typeface="Georgia"/>
              </a:rPr>
              <a:t>700</a:t>
            </a:r>
            <a:r>
              <a:rPr spc="16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and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69000" cy="267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1550 </a:t>
            </a:r>
            <a:r>
              <a:rPr sz="2550" spc="-7" baseline="22875" dirty="0">
                <a:latin typeface="Georgia"/>
                <a:cs typeface="Georgia"/>
              </a:rPr>
              <a:t>0</a:t>
            </a:r>
            <a:r>
              <a:rPr sz="2600" spc="-5" dirty="0">
                <a:latin typeface="Georgia"/>
                <a:cs typeface="Georgia"/>
              </a:rPr>
              <a:t>C,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respectively.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3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That </a:t>
            </a:r>
            <a:r>
              <a:rPr sz="2600" dirty="0">
                <a:latin typeface="Georgia"/>
                <a:cs typeface="Georgia"/>
              </a:rPr>
              <a:t>is, </a:t>
            </a:r>
            <a:r>
              <a:rPr sz="2600" spc="-5" dirty="0">
                <a:latin typeface="Georgia"/>
                <a:cs typeface="Georgia"/>
              </a:rPr>
              <a:t>forming operations </a:t>
            </a:r>
            <a:r>
              <a:rPr sz="2600" dirty="0">
                <a:latin typeface="Georgia"/>
                <a:cs typeface="Georgia"/>
              </a:rPr>
              <a:t>may </a:t>
            </a:r>
            <a:r>
              <a:rPr sz="2600" spc="-5" dirty="0">
                <a:latin typeface="Georgia"/>
                <a:cs typeface="Georgia"/>
              </a:rPr>
              <a:t>be  carried out </a:t>
            </a:r>
            <a:r>
              <a:rPr sz="2600" dirty="0">
                <a:latin typeface="Georgia"/>
                <a:cs typeface="Georgia"/>
              </a:rPr>
              <a:t>at </a:t>
            </a:r>
            <a:r>
              <a:rPr sz="2600" spc="-5" dirty="0">
                <a:latin typeface="Georgia"/>
                <a:cs typeface="Georgia"/>
              </a:rPr>
              <a:t>significantly lower  temperatures for the soda–lime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glass.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317090"/>
            <a:ext cx="5969635" cy="719137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600" b="1" spc="-100" dirty="0">
                <a:latin typeface="Trebuchet MS"/>
                <a:cs typeface="Trebuchet MS"/>
              </a:rPr>
              <a:t>Glass</a:t>
            </a:r>
            <a:r>
              <a:rPr sz="2600" b="1" spc="-195" dirty="0">
                <a:latin typeface="Trebuchet MS"/>
                <a:cs typeface="Trebuchet MS"/>
              </a:rPr>
              <a:t> </a:t>
            </a:r>
            <a:r>
              <a:rPr sz="2600" b="1" spc="-155" dirty="0">
                <a:latin typeface="Trebuchet MS"/>
                <a:cs typeface="Trebuchet MS"/>
              </a:rPr>
              <a:t>Forming</a:t>
            </a: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  <a:tabLst>
                <a:tab pos="979805" algn="l"/>
                <a:tab pos="1400175" algn="l"/>
                <a:tab pos="2961005" algn="l"/>
                <a:tab pos="3490595" algn="l"/>
                <a:tab pos="4763135" algn="l"/>
                <a:tab pos="5410200" algn="l"/>
              </a:tabLst>
            </a:pPr>
            <a:r>
              <a:rPr sz="2600" spc="-5" dirty="0">
                <a:latin typeface="Georgia"/>
                <a:cs typeface="Georgia"/>
              </a:rPr>
              <a:t>Gl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s</a:t>
            </a:r>
            <a:r>
              <a:rPr sz="2600" dirty="0">
                <a:latin typeface="Georgia"/>
                <a:cs typeface="Georgia"/>
              </a:rPr>
              <a:t>s	is	</a:t>
            </a:r>
            <a:r>
              <a:rPr sz="2600" spc="-5" dirty="0">
                <a:latin typeface="Georgia"/>
                <a:cs typeface="Georgia"/>
              </a:rPr>
              <a:t>produce</a:t>
            </a:r>
            <a:r>
              <a:rPr sz="2600" dirty="0">
                <a:latin typeface="Georgia"/>
                <a:cs typeface="Georgia"/>
              </a:rPr>
              <a:t>d	</a:t>
            </a:r>
            <a:r>
              <a:rPr sz="2600" spc="-5" dirty="0">
                <a:latin typeface="Georgia"/>
                <a:cs typeface="Georgia"/>
              </a:rPr>
              <a:t>b</a:t>
            </a:r>
            <a:r>
              <a:rPr sz="2600" dirty="0">
                <a:latin typeface="Georgia"/>
                <a:cs typeface="Georgia"/>
              </a:rPr>
              <a:t>y	</a:t>
            </a:r>
            <a:r>
              <a:rPr sz="2600" spc="-5" dirty="0">
                <a:latin typeface="Georgia"/>
                <a:cs typeface="Georgia"/>
              </a:rPr>
              <a:t>hea</a:t>
            </a:r>
            <a:r>
              <a:rPr sz="2600" spc="-20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i</a:t>
            </a:r>
            <a:r>
              <a:rPr sz="2600" spc="-1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g	</a:t>
            </a:r>
            <a:r>
              <a:rPr sz="2600" spc="-5" dirty="0">
                <a:latin typeface="Georgia"/>
                <a:cs typeface="Georgia"/>
              </a:rPr>
              <a:t>th</a:t>
            </a:r>
            <a:r>
              <a:rPr sz="2600" dirty="0">
                <a:latin typeface="Georgia"/>
                <a:cs typeface="Georgia"/>
              </a:rPr>
              <a:t>e	r</a:t>
            </a:r>
            <a:r>
              <a:rPr sz="2600" spc="-1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w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39875" algn="l"/>
                <a:tab pos="1992630" algn="l"/>
                <a:tab pos="2318385" algn="l"/>
                <a:tab pos="3128645" algn="l"/>
                <a:tab pos="5102225" algn="l"/>
              </a:tabLst>
            </a:pPr>
            <a:r>
              <a:rPr sz="2600" dirty="0">
                <a:latin typeface="Georgia"/>
                <a:cs typeface="Georgia"/>
              </a:rPr>
              <a:t>materials	</a:t>
            </a:r>
            <a:r>
              <a:rPr sz="2600" spc="-5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o	a	</a:t>
            </a:r>
            <a:r>
              <a:rPr sz="2600" spc="-5" dirty="0">
                <a:latin typeface="Georgia"/>
                <a:cs typeface="Georgia"/>
              </a:rPr>
              <a:t>hi</a:t>
            </a:r>
            <a:r>
              <a:rPr sz="2600" spc="5" dirty="0">
                <a:latin typeface="Georgia"/>
                <a:cs typeface="Georgia"/>
              </a:rPr>
              <a:t>g</a:t>
            </a:r>
            <a:r>
              <a:rPr sz="2600" dirty="0">
                <a:latin typeface="Georgia"/>
                <a:cs typeface="Georgia"/>
              </a:rPr>
              <a:t>h	</a:t>
            </a:r>
            <a:r>
              <a:rPr sz="2600" spc="-5" dirty="0">
                <a:latin typeface="Georgia"/>
                <a:cs typeface="Georgia"/>
              </a:rPr>
              <a:t>tempera</a:t>
            </a:r>
            <a:r>
              <a:rPr sz="2600" spc="-15" dirty="0">
                <a:latin typeface="Georgia"/>
                <a:cs typeface="Georgia"/>
              </a:rPr>
              <a:t>t</a:t>
            </a:r>
            <a:r>
              <a:rPr sz="2600" spc="-5" dirty="0">
                <a:latin typeface="Georgia"/>
                <a:cs typeface="Georgia"/>
              </a:rPr>
              <a:t>ur</a:t>
            </a:r>
            <a:r>
              <a:rPr sz="2600" dirty="0">
                <a:latin typeface="Georgia"/>
                <a:cs typeface="Georgia"/>
              </a:rPr>
              <a:t>e	abo</a:t>
            </a:r>
            <a:r>
              <a:rPr sz="2600" spc="-10" dirty="0">
                <a:latin typeface="Georgia"/>
                <a:cs typeface="Georgia"/>
              </a:rPr>
              <a:t>v</a:t>
            </a:r>
            <a:r>
              <a:rPr sz="2600" dirty="0">
                <a:latin typeface="Georgia"/>
                <a:cs typeface="Georgia"/>
              </a:rPr>
              <a:t>e</a:t>
            </a: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600" spc="-5" dirty="0">
                <a:latin typeface="Georgia"/>
                <a:cs typeface="Georgia"/>
              </a:rPr>
              <a:t>which melting occurs. Silica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10" dirty="0">
                <a:latin typeface="Georgia"/>
                <a:cs typeface="Georgia"/>
              </a:rPr>
              <a:t>usually  </a:t>
            </a:r>
            <a:r>
              <a:rPr sz="2600" spc="-5" dirty="0">
                <a:latin typeface="Georgia"/>
                <a:cs typeface="Georgia"/>
              </a:rPr>
              <a:t>supplied </a:t>
            </a:r>
            <a:r>
              <a:rPr sz="2600" dirty="0">
                <a:latin typeface="Georgia"/>
                <a:cs typeface="Georgia"/>
              </a:rPr>
              <a:t>as </a:t>
            </a:r>
            <a:r>
              <a:rPr sz="2600" spc="-5" dirty="0">
                <a:latin typeface="Georgia"/>
                <a:cs typeface="Georgia"/>
              </a:rPr>
              <a:t>common </a:t>
            </a:r>
            <a:r>
              <a:rPr sz="2600" dirty="0">
                <a:latin typeface="Georgia"/>
                <a:cs typeface="Georgia"/>
              </a:rPr>
              <a:t>quartz </a:t>
            </a:r>
            <a:r>
              <a:rPr sz="2600" spc="-5" dirty="0">
                <a:latin typeface="Georgia"/>
                <a:cs typeface="Georgia"/>
              </a:rPr>
              <a:t>sand,  whereas Na2O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CaO </a:t>
            </a:r>
            <a:r>
              <a:rPr sz="2600" dirty="0">
                <a:latin typeface="Georgia"/>
                <a:cs typeface="Georgia"/>
              </a:rPr>
              <a:t>are added as  </a:t>
            </a:r>
            <a:r>
              <a:rPr sz="2600" spc="-5" dirty="0">
                <a:latin typeface="Georgia"/>
                <a:cs typeface="Georgia"/>
              </a:rPr>
              <a:t>soda </a:t>
            </a:r>
            <a:r>
              <a:rPr sz="2600" dirty="0">
                <a:latin typeface="Georgia"/>
                <a:cs typeface="Georgia"/>
              </a:rPr>
              <a:t>ash </a:t>
            </a:r>
            <a:r>
              <a:rPr sz="2600" spc="-5" dirty="0">
                <a:latin typeface="Georgia"/>
                <a:cs typeface="Georgia"/>
              </a:rPr>
              <a:t>(Na2CO3)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limestone  (CaCO3). For </a:t>
            </a:r>
            <a:r>
              <a:rPr sz="2600" dirty="0">
                <a:latin typeface="Georgia"/>
                <a:cs typeface="Georgia"/>
              </a:rPr>
              <a:t>most </a:t>
            </a:r>
            <a:r>
              <a:rPr sz="2600" spc="-10" dirty="0">
                <a:latin typeface="Georgia"/>
                <a:cs typeface="Georgia"/>
              </a:rPr>
              <a:t>applications,  </a:t>
            </a:r>
            <a:r>
              <a:rPr sz="2600" spc="-5" dirty="0">
                <a:latin typeface="Georgia"/>
                <a:cs typeface="Georgia"/>
              </a:rPr>
              <a:t>especially when optical transparency </a:t>
            </a:r>
            <a:r>
              <a:rPr sz="2600" dirty="0">
                <a:latin typeface="Georgia"/>
                <a:cs typeface="Georgia"/>
              </a:rPr>
              <a:t>is  important,  it  is  </a:t>
            </a:r>
            <a:r>
              <a:rPr sz="2600" spc="-5" dirty="0">
                <a:latin typeface="Georgia"/>
                <a:cs typeface="Georgia"/>
              </a:rPr>
              <a:t>essential  </a:t>
            </a:r>
            <a:r>
              <a:rPr sz="2600" spc="-10" dirty="0">
                <a:latin typeface="Georgia"/>
                <a:cs typeface="Georgia"/>
              </a:rPr>
              <a:t>that 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4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glass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FEFF92-566E-4670-8D3E-DFAE0BA3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64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product be homogeneous </a:t>
            </a:r>
            <a:r>
              <a:rPr dirty="0">
                <a:latin typeface="Georgia"/>
                <a:cs typeface="Georgia"/>
              </a:rPr>
              <a:t>and </a:t>
            </a:r>
            <a:r>
              <a:rPr spc="-5" dirty="0">
                <a:latin typeface="Georgia"/>
                <a:cs typeface="Georgia"/>
              </a:rPr>
              <a:t>pores</a:t>
            </a:r>
            <a:r>
              <a:rPr spc="7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free.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0270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6780" algn="l"/>
                <a:tab pos="2607310" algn="l"/>
                <a:tab pos="4080510" algn="l"/>
                <a:tab pos="4619625" algn="l"/>
              </a:tabLst>
            </a:pPr>
            <a:r>
              <a:rPr sz="2600" spc="-5" dirty="0">
                <a:latin typeface="Georgia"/>
                <a:cs typeface="Georgia"/>
              </a:rPr>
              <a:t>Homogeneity	</a:t>
            </a:r>
            <a:r>
              <a:rPr sz="2600" dirty="0">
                <a:latin typeface="Georgia"/>
                <a:cs typeface="Georgia"/>
              </a:rPr>
              <a:t>is	achieved	</a:t>
            </a:r>
            <a:r>
              <a:rPr sz="2600" spc="-5" dirty="0">
                <a:latin typeface="Georgia"/>
                <a:cs typeface="Georgia"/>
              </a:rPr>
              <a:t>by	complete</a:t>
            </a:r>
            <a:endParaRPr sz="2600">
              <a:latin typeface="Georgia"/>
              <a:cs typeface="Georgia"/>
            </a:endParaRPr>
          </a:p>
          <a:p>
            <a:pPr marL="12700" marR="5715" algn="just">
              <a:lnSpc>
                <a:spcPct val="189400"/>
              </a:lnSpc>
              <a:spcBef>
                <a:spcPts val="10"/>
              </a:spcBef>
            </a:pPr>
            <a:r>
              <a:rPr sz="2600" dirty="0">
                <a:latin typeface="Georgia"/>
                <a:cs typeface="Georgia"/>
              </a:rPr>
              <a:t>melting and mixing </a:t>
            </a:r>
            <a:r>
              <a:rPr sz="2600" spc="-5" dirty="0">
                <a:latin typeface="Georgia"/>
                <a:cs typeface="Georgia"/>
              </a:rPr>
              <a:t>of the </a:t>
            </a:r>
            <a:r>
              <a:rPr sz="2600" dirty="0">
                <a:latin typeface="Georgia"/>
                <a:cs typeface="Georgia"/>
              </a:rPr>
              <a:t>raw  </a:t>
            </a:r>
            <a:r>
              <a:rPr sz="2600" spc="-5" dirty="0">
                <a:latin typeface="Georgia"/>
                <a:cs typeface="Georgia"/>
              </a:rPr>
              <a:t>ingredients. Four different forming  </a:t>
            </a:r>
            <a:r>
              <a:rPr sz="2600" dirty="0">
                <a:latin typeface="Georgia"/>
                <a:cs typeface="Georgia"/>
              </a:rPr>
              <a:t>methods are </a:t>
            </a:r>
            <a:r>
              <a:rPr sz="2600" spc="-5" dirty="0">
                <a:latin typeface="Georgia"/>
                <a:cs typeface="Georgia"/>
              </a:rPr>
              <a:t>used to fabricate glass  products: pressing, blowing, drawing, 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fiber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forming.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600" b="1" spc="-5" dirty="0">
                <a:latin typeface="Georgia"/>
                <a:cs typeface="Georgia"/>
              </a:rPr>
              <a:t>Pressing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used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the fabrication </a:t>
            </a:r>
            <a:r>
              <a:rPr sz="2600" spc="-15" dirty="0">
                <a:latin typeface="Georgia"/>
                <a:cs typeface="Georgia"/>
              </a:rPr>
              <a:t>of  </a:t>
            </a:r>
            <a:r>
              <a:rPr sz="2600" dirty="0">
                <a:latin typeface="Georgia"/>
                <a:cs typeface="Georgia"/>
              </a:rPr>
              <a:t>relatively </a:t>
            </a:r>
            <a:r>
              <a:rPr sz="2600" spc="-5" dirty="0">
                <a:latin typeface="Georgia"/>
                <a:cs typeface="Georgia"/>
              </a:rPr>
              <a:t>thick-walled pieces such </a:t>
            </a:r>
            <a:r>
              <a:rPr sz="2600" dirty="0">
                <a:latin typeface="Georgia"/>
                <a:cs typeface="Georgia"/>
              </a:rPr>
              <a:t>as  </a:t>
            </a:r>
            <a:r>
              <a:rPr sz="2600" spc="-5" dirty="0">
                <a:latin typeface="Georgia"/>
                <a:cs typeface="Georgia"/>
              </a:rPr>
              <a:t>plates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dishes.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5" dirty="0">
                <a:latin typeface="Georgia"/>
                <a:cs typeface="Georgia"/>
              </a:rPr>
              <a:t>glass piece </a:t>
            </a:r>
            <a:r>
              <a:rPr sz="2600" dirty="0">
                <a:latin typeface="Georgia"/>
                <a:cs typeface="Georgia"/>
              </a:rPr>
              <a:t>is  </a:t>
            </a:r>
            <a:r>
              <a:rPr sz="2600" spc="-5" dirty="0">
                <a:latin typeface="Georgia"/>
                <a:cs typeface="Georgia"/>
              </a:rPr>
              <a:t>formed by pressure application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58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7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7455" algn="l"/>
                <a:tab pos="3251200" algn="l"/>
                <a:tab pos="4038600" algn="l"/>
                <a:tab pos="4972685" algn="l"/>
              </a:tabLst>
            </a:pPr>
            <a:r>
              <a:rPr spc="-5" dirty="0">
                <a:latin typeface="Georgia"/>
                <a:cs typeface="Georgia"/>
              </a:rPr>
              <a:t>graphite</a:t>
            </a:r>
            <a:r>
              <a:rPr dirty="0">
                <a:latin typeface="Georgia"/>
                <a:cs typeface="Georgia"/>
              </a:rPr>
              <a:t>-</a:t>
            </a:r>
            <a:r>
              <a:rPr spc="-5" dirty="0">
                <a:latin typeface="Georgia"/>
                <a:cs typeface="Georgia"/>
              </a:rPr>
              <a:t>co</a:t>
            </a:r>
            <a:r>
              <a:rPr spc="-15" dirty="0">
                <a:latin typeface="Georgia"/>
                <a:cs typeface="Georgia"/>
              </a:rPr>
              <a:t>a</a:t>
            </a:r>
            <a:r>
              <a:rPr spc="-5" dirty="0">
                <a:latin typeface="Georgia"/>
                <a:cs typeface="Georgia"/>
              </a:rPr>
              <a:t>te</a:t>
            </a:r>
            <a:r>
              <a:rPr dirty="0">
                <a:latin typeface="Georgia"/>
                <a:cs typeface="Georgia"/>
              </a:rPr>
              <a:t>d	</a:t>
            </a:r>
            <a:r>
              <a:rPr spc="-5" dirty="0">
                <a:latin typeface="Georgia"/>
                <a:cs typeface="Georgia"/>
              </a:rPr>
              <a:t>cas</a:t>
            </a:r>
            <a:r>
              <a:rPr dirty="0">
                <a:latin typeface="Georgia"/>
                <a:cs typeface="Georgia"/>
              </a:rPr>
              <a:t>t	iron	m</a:t>
            </a:r>
            <a:r>
              <a:rPr spc="-15" dirty="0">
                <a:latin typeface="Georgia"/>
                <a:cs typeface="Georgia"/>
              </a:rPr>
              <a:t>o</a:t>
            </a:r>
            <a:r>
              <a:rPr spc="-5" dirty="0">
                <a:latin typeface="Georgia"/>
                <a:cs typeface="Georgia"/>
              </a:rPr>
              <a:t>l</a:t>
            </a:r>
            <a:r>
              <a:rPr dirty="0">
                <a:latin typeface="Georgia"/>
                <a:cs typeface="Georgia"/>
              </a:rPr>
              <a:t>d	</a:t>
            </a:r>
            <a:r>
              <a:rPr spc="-5" dirty="0">
                <a:latin typeface="Georgia"/>
                <a:cs typeface="Georgia"/>
              </a:rPr>
              <a:t>h</a:t>
            </a:r>
            <a:r>
              <a:rPr spc="-10" dirty="0">
                <a:latin typeface="Georgia"/>
                <a:cs typeface="Georgia"/>
              </a:rPr>
              <a:t>a</a:t>
            </a:r>
            <a:r>
              <a:rPr dirty="0">
                <a:latin typeface="Georgia"/>
                <a:cs typeface="Georgia"/>
              </a:rPr>
              <a:t>vi</a:t>
            </a:r>
            <a:r>
              <a:rPr spc="-10" dirty="0">
                <a:latin typeface="Georgia"/>
                <a:cs typeface="Georgia"/>
              </a:rPr>
              <a:t>n</a:t>
            </a:r>
            <a:r>
              <a:rPr dirty="0">
                <a:latin typeface="Georgia"/>
                <a:cs typeface="Georgia"/>
              </a:rPr>
              <a:t>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1540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24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desired</a:t>
            </a:r>
            <a:r>
              <a:rPr sz="2600" spc="254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shape;</a:t>
            </a:r>
            <a:r>
              <a:rPr sz="2600" spc="2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2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mold</a:t>
            </a:r>
            <a:r>
              <a:rPr sz="2600" spc="2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25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normally</a:t>
            </a:r>
            <a:endParaRPr sz="2600">
              <a:latin typeface="Georgia"/>
              <a:cs typeface="Georgia"/>
            </a:endParaRPr>
          </a:p>
          <a:p>
            <a:pPr marL="12700" marR="10160" algn="just">
              <a:lnSpc>
                <a:spcPct val="1893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heated to ensure </a:t>
            </a:r>
            <a:r>
              <a:rPr sz="2600" dirty="0">
                <a:latin typeface="Georgia"/>
                <a:cs typeface="Georgia"/>
              </a:rPr>
              <a:t>an </a:t>
            </a:r>
            <a:r>
              <a:rPr sz="2600" spc="-5" dirty="0">
                <a:latin typeface="Georgia"/>
                <a:cs typeface="Georgia"/>
              </a:rPr>
              <a:t>even (flat/smooth)  surface.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Georgia"/>
                <a:cs typeface="Georgia"/>
              </a:rPr>
              <a:t>Although </a:t>
            </a:r>
            <a:r>
              <a:rPr sz="2600" spc="-5" dirty="0">
                <a:latin typeface="Georgia"/>
                <a:cs typeface="Georgia"/>
              </a:rPr>
              <a:t>some glass </a:t>
            </a:r>
            <a:r>
              <a:rPr sz="2600" b="1" dirty="0">
                <a:latin typeface="Georgia"/>
                <a:cs typeface="Georgia"/>
              </a:rPr>
              <a:t>blowing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done</a:t>
            </a:r>
            <a:r>
              <a:rPr sz="2600" spc="-4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by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hand, especially for </a:t>
            </a:r>
            <a:r>
              <a:rPr sz="2600" dirty="0">
                <a:latin typeface="Georgia"/>
                <a:cs typeface="Georgia"/>
              </a:rPr>
              <a:t>art </a:t>
            </a:r>
            <a:r>
              <a:rPr sz="2600" spc="-5" dirty="0">
                <a:latin typeface="Georgia"/>
                <a:cs typeface="Georgia"/>
              </a:rPr>
              <a:t>objects, the  process has </a:t>
            </a:r>
            <a:r>
              <a:rPr sz="2600" dirty="0">
                <a:latin typeface="Georgia"/>
                <a:cs typeface="Georgia"/>
              </a:rPr>
              <a:t>been </a:t>
            </a:r>
            <a:r>
              <a:rPr sz="2600" spc="-5" dirty="0">
                <a:latin typeface="Georgia"/>
                <a:cs typeface="Georgia"/>
              </a:rPr>
              <a:t>completely </a:t>
            </a:r>
            <a:r>
              <a:rPr sz="2600" dirty="0">
                <a:latin typeface="Georgia"/>
                <a:cs typeface="Georgia"/>
              </a:rPr>
              <a:t>automated  </a:t>
            </a:r>
            <a:r>
              <a:rPr sz="2600" spc="-5" dirty="0">
                <a:latin typeface="Georgia"/>
                <a:cs typeface="Georgia"/>
              </a:rPr>
              <a:t>for the production of glass jars  (containers),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bottles,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and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light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bulbs.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The  </a:t>
            </a:r>
            <a:r>
              <a:rPr sz="2600" spc="-5" dirty="0">
                <a:latin typeface="Georgia"/>
                <a:cs typeface="Georgia"/>
              </a:rPr>
              <a:t>several steps involved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one such  technique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illustrated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Figure </a:t>
            </a:r>
            <a:r>
              <a:rPr sz="2600" dirty="0">
                <a:latin typeface="Georgia"/>
                <a:cs typeface="Georgia"/>
              </a:rPr>
              <a:t>1.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6230873"/>
            <a:ext cx="5970905" cy="267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2770" algn="l"/>
                <a:tab pos="2443480" algn="l"/>
                <a:tab pos="3631565" algn="l"/>
                <a:tab pos="4210050" algn="l"/>
                <a:tab pos="5609590" algn="l"/>
              </a:tabLst>
            </a:pPr>
            <a:r>
              <a:rPr sz="2600" dirty="0">
                <a:latin typeface="Georgia"/>
                <a:cs typeface="Georgia"/>
              </a:rPr>
              <a:t>A	</a:t>
            </a:r>
            <a:r>
              <a:rPr sz="2600" spc="-5" dirty="0">
                <a:latin typeface="Georgia"/>
                <a:cs typeface="Georgia"/>
              </a:rPr>
              <a:t>temp</a:t>
            </a:r>
            <a:r>
              <a:rPr sz="2600" spc="-10" dirty="0">
                <a:latin typeface="Georgia"/>
                <a:cs typeface="Georgia"/>
              </a:rPr>
              <a:t>o</a:t>
            </a:r>
            <a:r>
              <a:rPr sz="2600" dirty="0">
                <a:latin typeface="Georgia"/>
                <a:cs typeface="Georgia"/>
              </a:rPr>
              <a:t>rary	</a:t>
            </a:r>
            <a:r>
              <a:rPr sz="2600" spc="-5" dirty="0">
                <a:latin typeface="Georgia"/>
                <a:cs typeface="Georgia"/>
              </a:rPr>
              <a:t>shap</a:t>
            </a:r>
            <a:r>
              <a:rPr sz="2600" dirty="0">
                <a:latin typeface="Georgia"/>
                <a:cs typeface="Georgia"/>
              </a:rPr>
              <a:t>e	is	</a:t>
            </a:r>
            <a:r>
              <a:rPr sz="2600" spc="-5" dirty="0">
                <a:latin typeface="Georgia"/>
                <a:cs typeface="Georgia"/>
              </a:rPr>
              <a:t>forme</a:t>
            </a:r>
            <a:r>
              <a:rPr sz="2600" dirty="0">
                <a:latin typeface="Georgia"/>
                <a:cs typeface="Georgia"/>
              </a:rPr>
              <a:t>d	</a:t>
            </a:r>
            <a:r>
              <a:rPr sz="2600" spc="-20" dirty="0">
                <a:latin typeface="Georgia"/>
                <a:cs typeface="Georgia"/>
              </a:rPr>
              <a:t>b</a:t>
            </a:r>
            <a:r>
              <a:rPr sz="2600" dirty="0">
                <a:latin typeface="Georgia"/>
                <a:cs typeface="Georgia"/>
              </a:rPr>
              <a:t>y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ct val="189200"/>
              </a:lnSpc>
            </a:pPr>
            <a:r>
              <a:rPr sz="2600" spc="-5" dirty="0">
                <a:latin typeface="Georgia"/>
                <a:cs typeface="Georgia"/>
              </a:rPr>
              <a:t>mechanical</a:t>
            </a:r>
            <a:r>
              <a:rPr sz="2600" spc="-17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pressing</a:t>
            </a:r>
            <a:r>
              <a:rPr sz="2600" spc="-17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-16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mold.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This</a:t>
            </a:r>
            <a:r>
              <a:rPr sz="2600" spc="-16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piece 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16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inserted</a:t>
            </a:r>
            <a:r>
              <a:rPr sz="2600" spc="1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into</a:t>
            </a:r>
            <a:r>
              <a:rPr sz="2600" spc="16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15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finishing</a:t>
            </a:r>
            <a:r>
              <a:rPr sz="2600" spc="15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or</a:t>
            </a:r>
            <a:r>
              <a:rPr sz="2600" spc="14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blow</a:t>
            </a:r>
            <a:r>
              <a:rPr sz="2600" spc="15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mold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16280" algn="l"/>
                <a:tab pos="1788160" algn="l"/>
                <a:tab pos="2233295" algn="l"/>
                <a:tab pos="2703195" algn="l"/>
                <a:tab pos="3146425" algn="l"/>
                <a:tab pos="3764915" algn="l"/>
                <a:tab pos="4669790" algn="l"/>
              </a:tabLst>
            </a:pPr>
            <a:r>
              <a:rPr sz="2600" dirty="0">
                <a:latin typeface="Georgia"/>
                <a:cs typeface="Georgia"/>
              </a:rPr>
              <a:t>and	</a:t>
            </a:r>
            <a:r>
              <a:rPr sz="2600" spc="-5" dirty="0">
                <a:latin typeface="Georgia"/>
                <a:cs typeface="Georgia"/>
              </a:rPr>
              <a:t>forced	to	fit	</a:t>
            </a:r>
            <a:r>
              <a:rPr sz="2600" dirty="0">
                <a:latin typeface="Georgia"/>
                <a:cs typeface="Georgia"/>
              </a:rPr>
              <a:t>in	</a:t>
            </a:r>
            <a:r>
              <a:rPr sz="2600" spc="-5" dirty="0">
                <a:latin typeface="Georgia"/>
                <a:cs typeface="Georgia"/>
              </a:rPr>
              <a:t>the	</a:t>
            </a:r>
            <a:r>
              <a:rPr sz="2600" dirty="0">
                <a:latin typeface="Georgia"/>
                <a:cs typeface="Georgia"/>
              </a:rPr>
              <a:t>mold	</a:t>
            </a:r>
            <a:r>
              <a:rPr sz="2600" spc="-5" dirty="0">
                <a:latin typeface="Georgia"/>
                <a:cs typeface="Georgia"/>
              </a:rPr>
              <a:t>contours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9655" y="1664842"/>
            <a:ext cx="5186504" cy="3830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7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(outlines/shape) </a:t>
            </a:r>
            <a:r>
              <a:rPr spc="5" dirty="0">
                <a:latin typeface="Georgia"/>
                <a:cs typeface="Georgia"/>
              </a:rPr>
              <a:t>by </a:t>
            </a:r>
            <a:r>
              <a:rPr spc="-5" dirty="0">
                <a:latin typeface="Georgia"/>
                <a:cs typeface="Georgia"/>
              </a:rPr>
              <a:t>the pressure</a:t>
            </a:r>
            <a:r>
              <a:rPr spc="43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created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49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1540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from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10" dirty="0">
                <a:latin typeface="Georgia"/>
                <a:cs typeface="Georgia"/>
              </a:rPr>
              <a:t>blast </a:t>
            </a:r>
            <a:r>
              <a:rPr sz="2600" spc="-5" dirty="0">
                <a:latin typeface="Georgia"/>
                <a:cs typeface="Georgia"/>
              </a:rPr>
              <a:t>of</a:t>
            </a:r>
            <a:r>
              <a:rPr sz="2600" dirty="0">
                <a:latin typeface="Georgia"/>
                <a:cs typeface="Georgia"/>
              </a:rPr>
              <a:t> air.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b="1" dirty="0">
                <a:latin typeface="Georgia"/>
                <a:cs typeface="Georgia"/>
              </a:rPr>
              <a:t>Drawing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used to form long glass  pieces such </a:t>
            </a:r>
            <a:r>
              <a:rPr sz="2600" dirty="0">
                <a:latin typeface="Georgia"/>
                <a:cs typeface="Georgia"/>
              </a:rPr>
              <a:t>as </a:t>
            </a:r>
            <a:r>
              <a:rPr sz="2600" spc="-5" dirty="0">
                <a:latin typeface="Georgia"/>
                <a:cs typeface="Georgia"/>
              </a:rPr>
              <a:t>sheet, </a:t>
            </a:r>
            <a:r>
              <a:rPr sz="2600" dirty="0">
                <a:latin typeface="Georgia"/>
                <a:cs typeface="Georgia"/>
              </a:rPr>
              <a:t>rod, </a:t>
            </a:r>
            <a:r>
              <a:rPr sz="2600" spc="-5" dirty="0">
                <a:latin typeface="Georgia"/>
                <a:cs typeface="Georgia"/>
              </a:rPr>
              <a:t>tubing, </a:t>
            </a:r>
            <a:r>
              <a:rPr sz="2600" dirty="0">
                <a:latin typeface="Georgia"/>
                <a:cs typeface="Georgia"/>
              </a:rPr>
              <a:t>and  </a:t>
            </a:r>
            <a:r>
              <a:rPr sz="2600" spc="-5" dirty="0">
                <a:latin typeface="Georgia"/>
                <a:cs typeface="Georgia"/>
              </a:rPr>
              <a:t>fibers, which have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constant cross  section. Continuous glass fibers </a:t>
            </a:r>
            <a:r>
              <a:rPr sz="2600" dirty="0">
                <a:latin typeface="Georgia"/>
                <a:cs typeface="Georgia"/>
              </a:rPr>
              <a:t>are  </a:t>
            </a:r>
            <a:r>
              <a:rPr sz="2600" spc="-5" dirty="0">
                <a:latin typeface="Georgia"/>
                <a:cs typeface="Georgia"/>
              </a:rPr>
              <a:t>formed </a:t>
            </a:r>
            <a:r>
              <a:rPr sz="2600" dirty="0">
                <a:latin typeface="Georgia"/>
                <a:cs typeface="Georgia"/>
              </a:rPr>
              <a:t>in a rather </a:t>
            </a:r>
            <a:r>
              <a:rPr sz="2600" spc="-10" dirty="0">
                <a:latin typeface="Georgia"/>
                <a:cs typeface="Georgia"/>
              </a:rPr>
              <a:t>sophisticated </a:t>
            </a:r>
            <a:r>
              <a:rPr sz="2600" spc="-5" dirty="0">
                <a:latin typeface="Georgia"/>
                <a:cs typeface="Georgia"/>
              </a:rPr>
              <a:t>drawing  operation.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The</a:t>
            </a:r>
            <a:r>
              <a:rPr sz="2600" spc="-8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molten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glass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-7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placed</a:t>
            </a:r>
            <a:r>
              <a:rPr sz="2600" spc="-7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-9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  </a:t>
            </a:r>
            <a:r>
              <a:rPr sz="2600" spc="-5" dirty="0">
                <a:latin typeface="Georgia"/>
                <a:cs typeface="Georgia"/>
              </a:rPr>
              <a:t>platinum heating chamber (small room).  Fibers are formed by drawing the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molten  </a:t>
            </a:r>
            <a:r>
              <a:rPr sz="2600" spc="-5" dirty="0">
                <a:latin typeface="Georgia"/>
                <a:cs typeface="Georgia"/>
              </a:rPr>
              <a:t>glass through </a:t>
            </a:r>
            <a:r>
              <a:rPr sz="2600" dirty="0">
                <a:latin typeface="Georgia"/>
                <a:cs typeface="Georgia"/>
              </a:rPr>
              <a:t>many </a:t>
            </a:r>
            <a:r>
              <a:rPr sz="2600" spc="-5" dirty="0">
                <a:latin typeface="Georgia"/>
                <a:cs typeface="Georgia"/>
              </a:rPr>
              <a:t>small holes</a:t>
            </a:r>
            <a:r>
              <a:rPr sz="2600" spc="3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(outlets)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721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one that </a:t>
            </a:r>
            <a:r>
              <a:rPr dirty="0">
                <a:latin typeface="Georgia"/>
                <a:cs typeface="Georgia"/>
              </a:rPr>
              <a:t>is </a:t>
            </a:r>
            <a:r>
              <a:rPr spc="-5" dirty="0">
                <a:latin typeface="Georgia"/>
                <a:cs typeface="Georgia"/>
              </a:rPr>
              <a:t>crystalline by the</a:t>
            </a:r>
            <a:r>
              <a:rPr spc="-46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proper </a:t>
            </a:r>
            <a:r>
              <a:rPr dirty="0">
                <a:latin typeface="Georgia"/>
                <a:cs typeface="Georgia"/>
              </a:rPr>
              <a:t>high-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1540" cy="642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5680" algn="l"/>
                <a:tab pos="3338829" algn="l"/>
                <a:tab pos="5316220" algn="l"/>
              </a:tabLst>
            </a:pPr>
            <a:r>
              <a:rPr sz="2600" spc="-5" dirty="0">
                <a:latin typeface="Georgia"/>
                <a:cs typeface="Georgia"/>
              </a:rPr>
              <a:t>temperature	heat	treatment.	</a:t>
            </a:r>
            <a:r>
              <a:rPr sz="2600" dirty="0">
                <a:latin typeface="Georgia"/>
                <a:cs typeface="Georgia"/>
              </a:rPr>
              <a:t>This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process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called crystallization,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the  product </a:t>
            </a:r>
            <a:r>
              <a:rPr sz="2600" dirty="0">
                <a:latin typeface="Georgia"/>
                <a:cs typeface="Georgia"/>
              </a:rPr>
              <a:t>is a fine-grained </a:t>
            </a:r>
            <a:r>
              <a:rPr sz="2600" spc="-5" dirty="0">
                <a:latin typeface="Georgia"/>
                <a:cs typeface="Georgia"/>
              </a:rPr>
              <a:t>polycrystalline  </a:t>
            </a:r>
            <a:r>
              <a:rPr sz="2600" dirty="0">
                <a:latin typeface="Georgia"/>
                <a:cs typeface="Georgia"/>
              </a:rPr>
              <a:t>material </a:t>
            </a:r>
            <a:r>
              <a:rPr sz="2600" spc="-5" dirty="0">
                <a:latin typeface="Georgia"/>
                <a:cs typeface="Georgia"/>
              </a:rPr>
              <a:t>which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often called </a:t>
            </a:r>
            <a:r>
              <a:rPr sz="2600" dirty="0">
                <a:latin typeface="Georgia"/>
                <a:cs typeface="Georgia"/>
              </a:rPr>
              <a:t>a glass–  </a:t>
            </a:r>
            <a:r>
              <a:rPr sz="2600" spc="-5" dirty="0">
                <a:latin typeface="Georgia"/>
                <a:cs typeface="Georgia"/>
              </a:rPr>
              <a:t>ceramic. </a:t>
            </a:r>
            <a:r>
              <a:rPr sz="2600" dirty="0">
                <a:latin typeface="Georgia"/>
                <a:cs typeface="Georgia"/>
              </a:rPr>
              <a:t>The most </a:t>
            </a:r>
            <a:r>
              <a:rPr sz="2600" spc="-5" dirty="0">
                <a:latin typeface="Georgia"/>
                <a:cs typeface="Georgia"/>
              </a:rPr>
              <a:t>common uses for  these materials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tableware (dishes,  plates </a:t>
            </a:r>
            <a:r>
              <a:rPr sz="2600" spc="-10" dirty="0">
                <a:latin typeface="Georgia"/>
                <a:cs typeface="Georgia"/>
              </a:rPr>
              <a:t>etc.) </a:t>
            </a:r>
            <a:r>
              <a:rPr sz="2600" dirty="0">
                <a:latin typeface="Georgia"/>
                <a:cs typeface="Georgia"/>
              </a:rPr>
              <a:t>and in high </a:t>
            </a:r>
            <a:r>
              <a:rPr sz="2600" spc="-5" dirty="0">
                <a:latin typeface="Georgia"/>
                <a:cs typeface="Georgia"/>
              </a:rPr>
              <a:t>temperatures  applications </a:t>
            </a:r>
            <a:r>
              <a:rPr sz="2600" dirty="0">
                <a:latin typeface="Georgia"/>
                <a:cs typeface="Georgia"/>
              </a:rPr>
              <a:t>such as </a:t>
            </a:r>
            <a:r>
              <a:rPr sz="2600" spc="-5" dirty="0">
                <a:latin typeface="Georgia"/>
                <a:cs typeface="Georgia"/>
              </a:rPr>
              <a:t>ovenware, oven  windows—primarily    because    of </a:t>
            </a:r>
            <a:r>
              <a:rPr sz="2600" spc="5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their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721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eorgia"/>
                <a:cs typeface="Georgia"/>
              </a:rPr>
              <a:t>at </a:t>
            </a:r>
            <a:r>
              <a:rPr spc="-5" dirty="0">
                <a:latin typeface="Georgia"/>
                <a:cs typeface="Georgia"/>
              </a:rPr>
              <a:t>the chamber base. </a:t>
            </a:r>
            <a:r>
              <a:rPr dirty="0">
                <a:latin typeface="Georgia"/>
                <a:cs typeface="Georgia"/>
              </a:rPr>
              <a:t>The </a:t>
            </a:r>
            <a:r>
              <a:rPr spc="-5" dirty="0">
                <a:latin typeface="Georgia"/>
                <a:cs typeface="Georgia"/>
              </a:rPr>
              <a:t>glass</a:t>
            </a:r>
            <a:r>
              <a:rPr spc="30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viscosity,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1540" cy="642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which</a:t>
            </a:r>
            <a:r>
              <a:rPr sz="2600" spc="-1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critical,</a:t>
            </a:r>
            <a:r>
              <a:rPr sz="2600" spc="-1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controlled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by</a:t>
            </a:r>
            <a:r>
              <a:rPr sz="2600" spc="-13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chamber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outlets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temperatures.</a:t>
            </a:r>
            <a:endParaRPr sz="2600">
              <a:latin typeface="Georgia"/>
              <a:cs typeface="Georgia"/>
            </a:endParaRPr>
          </a:p>
          <a:p>
            <a:pPr marL="12700" marR="5080" indent="78740" algn="ctr">
              <a:lnSpc>
                <a:spcPct val="189200"/>
              </a:lnSpc>
              <a:spcBef>
                <a:spcPts val="5"/>
              </a:spcBef>
              <a:tabLst>
                <a:tab pos="1370965" algn="l"/>
                <a:tab pos="2066289" algn="l"/>
                <a:tab pos="2677160" algn="l"/>
                <a:tab pos="3872865" algn="l"/>
                <a:tab pos="4846955" algn="l"/>
                <a:tab pos="5612130" algn="l"/>
              </a:tabLst>
            </a:pPr>
            <a:r>
              <a:rPr sz="2600" dirty="0">
                <a:latin typeface="Georgia"/>
                <a:cs typeface="Georgia"/>
              </a:rPr>
              <a:t>It </a:t>
            </a:r>
            <a:r>
              <a:rPr sz="2600" spc="-5" dirty="0">
                <a:latin typeface="Georgia"/>
                <a:cs typeface="Georgia"/>
              </a:rPr>
              <a:t>may </a:t>
            </a:r>
            <a:r>
              <a:rPr sz="2600" dirty="0">
                <a:latin typeface="Georgia"/>
                <a:cs typeface="Georgia"/>
              </a:rPr>
              <a:t>also </a:t>
            </a:r>
            <a:r>
              <a:rPr sz="2600" spc="-5" dirty="0">
                <a:latin typeface="Georgia"/>
                <a:cs typeface="Georgia"/>
              </a:rPr>
              <a:t>be fabricated by </a:t>
            </a:r>
            <a:r>
              <a:rPr sz="2600" spc="-10" dirty="0">
                <a:latin typeface="Georgia"/>
                <a:cs typeface="Georgia"/>
              </a:rPr>
              <a:t>hot</a:t>
            </a:r>
            <a:r>
              <a:rPr sz="2600" spc="-18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rolling</a:t>
            </a:r>
            <a:r>
              <a:rPr sz="2600" dirty="0">
                <a:latin typeface="Georgia"/>
                <a:cs typeface="Georgia"/>
              </a:rPr>
              <a:t>.  </a:t>
            </a:r>
            <a:r>
              <a:rPr sz="2600" spc="-5" dirty="0">
                <a:latin typeface="Georgia"/>
                <a:cs typeface="Georgia"/>
              </a:rPr>
              <a:t>Flatnes</a:t>
            </a:r>
            <a:r>
              <a:rPr sz="2600" dirty="0">
                <a:latin typeface="Georgia"/>
                <a:cs typeface="Georgia"/>
              </a:rPr>
              <a:t>s	</a:t>
            </a:r>
            <a:r>
              <a:rPr sz="2600" spc="-2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nd	</a:t>
            </a:r>
            <a:r>
              <a:rPr sz="2600" spc="-5" dirty="0">
                <a:latin typeface="Georgia"/>
                <a:cs typeface="Georgia"/>
              </a:rPr>
              <a:t>th</a:t>
            </a:r>
            <a:r>
              <a:rPr sz="2600" dirty="0">
                <a:latin typeface="Georgia"/>
                <a:cs typeface="Georgia"/>
              </a:rPr>
              <a:t>e	</a:t>
            </a:r>
            <a:r>
              <a:rPr sz="2600" spc="-10" dirty="0">
                <a:latin typeface="Georgia"/>
                <a:cs typeface="Georgia"/>
              </a:rPr>
              <a:t>s</a:t>
            </a:r>
            <a:r>
              <a:rPr sz="2600" spc="-15" dirty="0">
                <a:latin typeface="Georgia"/>
                <a:cs typeface="Georgia"/>
              </a:rPr>
              <a:t>u</a:t>
            </a:r>
            <a:r>
              <a:rPr sz="2600" dirty="0">
                <a:latin typeface="Georgia"/>
                <a:cs typeface="Georgia"/>
              </a:rPr>
              <a:t>rface	</a:t>
            </a:r>
            <a:r>
              <a:rPr sz="2600" spc="-5" dirty="0">
                <a:latin typeface="Georgia"/>
                <a:cs typeface="Georgia"/>
              </a:rPr>
              <a:t>fini</a:t>
            </a:r>
            <a:r>
              <a:rPr sz="2600" spc="-10" dirty="0">
                <a:latin typeface="Georgia"/>
                <a:cs typeface="Georgia"/>
              </a:rPr>
              <a:t>s</a:t>
            </a:r>
            <a:r>
              <a:rPr sz="2600" dirty="0">
                <a:latin typeface="Georgia"/>
                <a:cs typeface="Georgia"/>
              </a:rPr>
              <a:t>h	may	</a:t>
            </a:r>
            <a:r>
              <a:rPr sz="2600" spc="-5" dirty="0">
                <a:latin typeface="Georgia"/>
                <a:cs typeface="Georgia"/>
              </a:rPr>
              <a:t>be</a:t>
            </a:r>
            <a:endParaRPr sz="2600">
              <a:latin typeface="Georgia"/>
              <a:cs typeface="Georgia"/>
            </a:endParaRPr>
          </a:p>
          <a:p>
            <a:pPr marL="12700" marR="6985" algn="just">
              <a:lnSpc>
                <a:spcPct val="189400"/>
              </a:lnSpc>
              <a:spcBef>
                <a:spcPts val="5"/>
              </a:spcBef>
            </a:pPr>
            <a:r>
              <a:rPr sz="2600" spc="-5" dirty="0">
                <a:latin typeface="Georgia"/>
                <a:cs typeface="Georgia"/>
              </a:rPr>
              <a:t>improved significantly by floating </a:t>
            </a:r>
            <a:r>
              <a:rPr sz="2600" spc="-10" dirty="0">
                <a:latin typeface="Georgia"/>
                <a:cs typeface="Georgia"/>
              </a:rPr>
              <a:t>or  </a:t>
            </a:r>
            <a:r>
              <a:rPr sz="2600" dirty="0">
                <a:latin typeface="Georgia"/>
                <a:cs typeface="Georgia"/>
              </a:rPr>
              <a:t>moving </a:t>
            </a:r>
            <a:r>
              <a:rPr sz="2600" spc="-5" dirty="0">
                <a:latin typeface="Georgia"/>
                <a:cs typeface="Georgia"/>
              </a:rPr>
              <a:t>the sheet on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bath of </a:t>
            </a:r>
            <a:r>
              <a:rPr sz="2600" dirty="0">
                <a:latin typeface="Georgia"/>
                <a:cs typeface="Georgia"/>
              </a:rPr>
              <a:t>molten </a:t>
            </a:r>
            <a:r>
              <a:rPr sz="2600" spc="-5" dirty="0">
                <a:latin typeface="Georgia"/>
                <a:cs typeface="Georgia"/>
              </a:rPr>
              <a:t>tin  </a:t>
            </a:r>
            <a:r>
              <a:rPr sz="2600" dirty="0">
                <a:latin typeface="Georgia"/>
                <a:cs typeface="Georgia"/>
              </a:rPr>
              <a:t>at an </a:t>
            </a:r>
            <a:r>
              <a:rPr sz="2600" spc="-5" dirty="0">
                <a:latin typeface="Georgia"/>
                <a:cs typeface="Georgia"/>
              </a:rPr>
              <a:t>elevated temperature; the piece </a:t>
            </a:r>
            <a:r>
              <a:rPr sz="2600" dirty="0">
                <a:latin typeface="Georgia"/>
                <a:cs typeface="Georgia"/>
              </a:rPr>
              <a:t>is  </a:t>
            </a:r>
            <a:r>
              <a:rPr sz="2600" spc="-5" dirty="0">
                <a:latin typeface="Georgia"/>
                <a:cs typeface="Georgia"/>
              </a:rPr>
              <a:t>slowly cooled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subsequently </a:t>
            </a:r>
            <a:r>
              <a:rPr sz="2600" spc="-10" dirty="0">
                <a:latin typeface="Georgia"/>
                <a:cs typeface="Georgia"/>
              </a:rPr>
              <a:t>heat  </a:t>
            </a:r>
            <a:r>
              <a:rPr sz="2600" spc="-5" dirty="0">
                <a:latin typeface="Georgia"/>
                <a:cs typeface="Georgia"/>
              </a:rPr>
              <a:t>treated by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annealing.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1252" y="8770111"/>
            <a:ext cx="1273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Georgia"/>
                <a:cs typeface="Georgia"/>
              </a:rPr>
              <a:t>For </a:t>
            </a:r>
            <a:r>
              <a:rPr sz="1200" dirty="0">
                <a:latin typeface="Georgia"/>
                <a:cs typeface="Georgia"/>
              </a:rPr>
              <a:t>more </a:t>
            </a:r>
            <a:r>
              <a:rPr sz="1200" spc="-5" dirty="0">
                <a:latin typeface="Georgia"/>
                <a:cs typeface="Georgia"/>
              </a:rPr>
              <a:t>info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visit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18513" y="8419592"/>
            <a:ext cx="304666" cy="305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91464" y="8721900"/>
            <a:ext cx="97281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latin typeface="Arial"/>
                <a:cs typeface="Arial"/>
              </a:rPr>
              <a:t>glass</a:t>
            </a:r>
            <a:r>
              <a:rPr sz="900" spc="-65" dirty="0">
                <a:latin typeface="Arial"/>
                <a:cs typeface="Arial"/>
              </a:rPr>
              <a:t> </a:t>
            </a:r>
            <a:r>
              <a:rPr sz="900" spc="20" dirty="0">
                <a:latin typeface="Arial"/>
                <a:cs typeface="Arial"/>
              </a:rPr>
              <a:t>forming.mp4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50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500885"/>
            <a:ext cx="209168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</a:tabLst>
            </a:pPr>
            <a:r>
              <a:rPr sz="2600" b="1" spc="-140" dirty="0">
                <a:latin typeface="Trebuchet MS"/>
                <a:cs typeface="Trebuchet MS"/>
              </a:rPr>
              <a:t>Heat	</a:t>
            </a:r>
            <a:r>
              <a:rPr sz="2600" b="1" spc="-165" dirty="0">
                <a:latin typeface="Trebuchet MS"/>
                <a:cs typeface="Trebuchet MS"/>
              </a:rPr>
              <a:t>Treating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1881" y="1500885"/>
            <a:ext cx="36258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9595" algn="l"/>
                <a:tab pos="1860550" algn="l"/>
                <a:tab pos="2649220" algn="l"/>
              </a:tabLst>
            </a:pPr>
            <a:r>
              <a:rPr sz="2600" b="1" spc="-105" dirty="0">
                <a:latin typeface="Trebuchet MS"/>
                <a:cs typeface="Trebuchet MS"/>
              </a:rPr>
              <a:t>of	</a:t>
            </a:r>
            <a:r>
              <a:rPr sz="2600" b="1" spc="-110" dirty="0">
                <a:latin typeface="Trebuchet MS"/>
                <a:cs typeface="Trebuchet MS"/>
              </a:rPr>
              <a:t>Glasses	</a:t>
            </a:r>
            <a:r>
              <a:rPr sz="2600" b="1" spc="-125" dirty="0">
                <a:latin typeface="Trebuchet MS"/>
                <a:cs typeface="Trebuchet MS"/>
              </a:rPr>
              <a:t>and	</a:t>
            </a:r>
            <a:r>
              <a:rPr sz="2600" b="1" spc="-110" dirty="0">
                <a:latin typeface="Trebuchet MS"/>
                <a:cs typeface="Trebuchet MS"/>
              </a:rPr>
              <a:t>glasses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772386"/>
            <a:ext cx="5970270" cy="1786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68825">
              <a:lnSpc>
                <a:spcPct val="148900"/>
              </a:lnSpc>
              <a:spcBef>
                <a:spcPts val="100"/>
              </a:spcBef>
            </a:pPr>
            <a:r>
              <a:rPr sz="2600" b="1" spc="-180" dirty="0">
                <a:latin typeface="Trebuchet MS"/>
                <a:cs typeface="Trebuchet MS"/>
              </a:rPr>
              <a:t>ceramic  </a:t>
            </a:r>
            <a:r>
              <a:rPr sz="2600" b="1" spc="-135" dirty="0">
                <a:latin typeface="Trebuchet MS"/>
                <a:cs typeface="Trebuchet MS"/>
              </a:rPr>
              <a:t>Ann</a:t>
            </a:r>
            <a:r>
              <a:rPr sz="2600" b="1" spc="-140" dirty="0">
                <a:latin typeface="Trebuchet MS"/>
                <a:cs typeface="Trebuchet MS"/>
              </a:rPr>
              <a:t>e</a:t>
            </a:r>
            <a:r>
              <a:rPr sz="2600" b="1" spc="-135" dirty="0">
                <a:latin typeface="Trebuchet MS"/>
                <a:cs typeface="Trebuchet MS"/>
              </a:rPr>
              <a:t>al</a:t>
            </a:r>
            <a:r>
              <a:rPr sz="2600" b="1" spc="-110" dirty="0">
                <a:latin typeface="Trebuchet MS"/>
                <a:cs typeface="Trebuchet MS"/>
              </a:rPr>
              <a:t>i</a:t>
            </a:r>
            <a:r>
              <a:rPr sz="2600" b="1" spc="-105" dirty="0">
                <a:latin typeface="Trebuchet MS"/>
                <a:cs typeface="Trebuchet MS"/>
              </a:rPr>
              <a:t>ng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600" dirty="0">
                <a:latin typeface="Georgia"/>
                <a:cs typeface="Georgia"/>
              </a:rPr>
              <a:t>When</a:t>
            </a:r>
            <a:r>
              <a:rPr sz="2600" spc="18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18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ceramic</a:t>
            </a:r>
            <a:r>
              <a:rPr sz="2600" spc="2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material</a:t>
            </a:r>
            <a:r>
              <a:rPr sz="2600" spc="18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19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cooled</a:t>
            </a:r>
            <a:r>
              <a:rPr sz="2600" spc="2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from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3886326"/>
            <a:ext cx="5972175" cy="4925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2165" algn="l"/>
                <a:tab pos="2458720" algn="l"/>
                <a:tab pos="4796155" algn="l"/>
              </a:tabLst>
            </a:pPr>
            <a:r>
              <a:rPr sz="2600" dirty="0">
                <a:latin typeface="Georgia"/>
                <a:cs typeface="Georgia"/>
              </a:rPr>
              <a:t>an	</a:t>
            </a:r>
            <a:r>
              <a:rPr sz="2600" spc="-5" dirty="0">
                <a:latin typeface="Georgia"/>
                <a:cs typeface="Georgia"/>
              </a:rPr>
              <a:t>elevated	temperature,	internal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Georgia"/>
                <a:cs typeface="Georgia"/>
              </a:rPr>
              <a:t>stresses, called thermal stresses, </a:t>
            </a:r>
            <a:r>
              <a:rPr sz="2600" dirty="0">
                <a:latin typeface="Georgia"/>
                <a:cs typeface="Georgia"/>
              </a:rPr>
              <a:t>may </a:t>
            </a:r>
            <a:r>
              <a:rPr sz="2600" spc="2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be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600" spc="-5" dirty="0">
                <a:latin typeface="Georgia"/>
                <a:cs typeface="Georgia"/>
              </a:rPr>
              <a:t>introduced </a:t>
            </a:r>
            <a:r>
              <a:rPr sz="2600" dirty="0">
                <a:latin typeface="Georgia"/>
                <a:cs typeface="Georgia"/>
              </a:rPr>
              <a:t>as a </a:t>
            </a:r>
            <a:r>
              <a:rPr sz="2600" spc="-5" dirty="0">
                <a:latin typeface="Georgia"/>
                <a:cs typeface="Georgia"/>
              </a:rPr>
              <a:t>result of the difference</a:t>
            </a:r>
            <a:r>
              <a:rPr sz="2600" spc="-19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  </a:t>
            </a:r>
            <a:r>
              <a:rPr sz="2600" spc="-5" dirty="0">
                <a:latin typeface="Georgia"/>
                <a:cs typeface="Georgia"/>
              </a:rPr>
              <a:t>cooling rate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thermal contraction  between the surface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interior</a:t>
            </a:r>
            <a:r>
              <a:rPr sz="2600" spc="-1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regions.  These </a:t>
            </a:r>
            <a:r>
              <a:rPr sz="2600" spc="-5" dirty="0">
                <a:latin typeface="Georgia"/>
                <a:cs typeface="Georgia"/>
              </a:rPr>
              <a:t>thermal stresses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important </a:t>
            </a:r>
            <a:r>
              <a:rPr sz="2600" dirty="0">
                <a:latin typeface="Georgia"/>
                <a:cs typeface="Georgia"/>
              </a:rPr>
              <a:t>in  </a:t>
            </a:r>
            <a:r>
              <a:rPr sz="2600" spc="-5" dirty="0">
                <a:latin typeface="Georgia"/>
                <a:cs typeface="Georgia"/>
              </a:rPr>
              <a:t>brittle ceramics, especially glasses,</a:t>
            </a:r>
            <a:r>
              <a:rPr sz="2600" spc="60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since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12BE18A-162A-4B44-B82B-AA4C5A2E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39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2644" algn="l"/>
                <a:tab pos="1661795" algn="l"/>
                <a:tab pos="2963545" algn="l"/>
                <a:tab pos="3630295" algn="l"/>
                <a:tab pos="5055235" algn="l"/>
                <a:tab pos="5658485" algn="l"/>
              </a:tabLst>
            </a:pPr>
            <a:r>
              <a:rPr spc="-5" dirty="0">
                <a:latin typeface="Georgia"/>
                <a:cs typeface="Georgia"/>
              </a:rPr>
              <a:t>the</a:t>
            </a:r>
            <a:r>
              <a:rPr dirty="0">
                <a:latin typeface="Georgia"/>
                <a:cs typeface="Georgia"/>
              </a:rPr>
              <a:t>y	may	</a:t>
            </a:r>
            <a:r>
              <a:rPr spc="-5" dirty="0">
                <a:latin typeface="Georgia"/>
                <a:cs typeface="Georgia"/>
              </a:rPr>
              <a:t>weake</a:t>
            </a:r>
            <a:r>
              <a:rPr dirty="0">
                <a:latin typeface="Georgia"/>
                <a:cs typeface="Georgia"/>
              </a:rPr>
              <a:t>n	</a:t>
            </a:r>
            <a:r>
              <a:rPr spc="-5" dirty="0">
                <a:latin typeface="Georgia"/>
                <a:cs typeface="Georgia"/>
              </a:rPr>
              <a:t>th</a:t>
            </a:r>
            <a:r>
              <a:rPr dirty="0">
                <a:latin typeface="Georgia"/>
                <a:cs typeface="Georgia"/>
              </a:rPr>
              <a:t>e	mate</a:t>
            </a:r>
            <a:r>
              <a:rPr spc="-15" dirty="0">
                <a:latin typeface="Georgia"/>
                <a:cs typeface="Georgia"/>
              </a:rPr>
              <a:t>r</a:t>
            </a:r>
            <a:r>
              <a:rPr dirty="0">
                <a:latin typeface="Georgia"/>
                <a:cs typeface="Georgia"/>
              </a:rPr>
              <a:t>ial	</a:t>
            </a:r>
            <a:r>
              <a:rPr spc="-5" dirty="0">
                <a:latin typeface="Georgia"/>
                <a:cs typeface="Georgia"/>
              </a:rPr>
              <a:t>or</a:t>
            </a:r>
            <a:r>
              <a:rPr dirty="0">
                <a:latin typeface="Georgia"/>
                <a:cs typeface="Georgia"/>
              </a:rPr>
              <a:t>,	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0270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extreme</a:t>
            </a:r>
            <a:r>
              <a:rPr sz="2600" spc="20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cases,</a:t>
            </a:r>
            <a:r>
              <a:rPr sz="2600" spc="2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lead</a:t>
            </a:r>
            <a:r>
              <a:rPr sz="2600" spc="2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to</a:t>
            </a:r>
            <a:r>
              <a:rPr sz="2600" spc="20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fracture,</a:t>
            </a:r>
            <a:r>
              <a:rPr sz="2600" spc="20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which</a:t>
            </a:r>
            <a:r>
              <a:rPr sz="2600" spc="20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is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termed thermal shock. Normally,  </a:t>
            </a:r>
            <a:r>
              <a:rPr sz="2600" dirty="0">
                <a:latin typeface="Georgia"/>
                <a:cs typeface="Georgia"/>
              </a:rPr>
              <a:t>attempts are made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dirty="0">
                <a:latin typeface="Georgia"/>
                <a:cs typeface="Georgia"/>
              </a:rPr>
              <a:t>avoid </a:t>
            </a:r>
            <a:r>
              <a:rPr sz="2600" spc="-5" dirty="0">
                <a:latin typeface="Georgia"/>
                <a:cs typeface="Georgia"/>
              </a:rPr>
              <a:t>thermal  stresses, which may be </a:t>
            </a:r>
            <a:r>
              <a:rPr sz="2600" dirty="0">
                <a:latin typeface="Georgia"/>
                <a:cs typeface="Georgia"/>
              </a:rPr>
              <a:t>accomplished </a:t>
            </a:r>
            <a:r>
              <a:rPr sz="2600" spc="-5" dirty="0">
                <a:latin typeface="Georgia"/>
                <a:cs typeface="Georgia"/>
              </a:rPr>
              <a:t>by  cooling the piece </a:t>
            </a:r>
            <a:r>
              <a:rPr sz="2600" dirty="0">
                <a:latin typeface="Georgia"/>
                <a:cs typeface="Georgia"/>
              </a:rPr>
              <a:t>at a </a:t>
            </a:r>
            <a:r>
              <a:rPr sz="2600" spc="-5" dirty="0">
                <a:latin typeface="Georgia"/>
                <a:cs typeface="Georgia"/>
              </a:rPr>
              <a:t>sufficiently slow  </a:t>
            </a:r>
            <a:r>
              <a:rPr sz="2600" dirty="0">
                <a:latin typeface="Georgia"/>
                <a:cs typeface="Georgia"/>
              </a:rPr>
              <a:t>rate. </a:t>
            </a:r>
            <a:r>
              <a:rPr sz="2600" spc="-5" dirty="0">
                <a:latin typeface="Georgia"/>
                <a:cs typeface="Georgia"/>
              </a:rPr>
              <a:t>Once such stresses have been  introduced, however, elimination, or </a:t>
            </a:r>
            <a:r>
              <a:rPr sz="2600" dirty="0">
                <a:latin typeface="Georgia"/>
                <a:cs typeface="Georgia"/>
              </a:rPr>
              <a:t>at  </a:t>
            </a:r>
            <a:r>
              <a:rPr sz="2600" spc="-5" dirty="0">
                <a:latin typeface="Georgia"/>
                <a:cs typeface="Georgia"/>
              </a:rPr>
              <a:t>least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reduction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their magnitude, </a:t>
            </a:r>
            <a:r>
              <a:rPr sz="2600" dirty="0">
                <a:latin typeface="Georgia"/>
                <a:cs typeface="Georgia"/>
              </a:rPr>
              <a:t>is  </a:t>
            </a:r>
            <a:r>
              <a:rPr sz="2600" spc="-5" dirty="0">
                <a:latin typeface="Georgia"/>
                <a:cs typeface="Georgia"/>
              </a:rPr>
              <a:t>possible by </a:t>
            </a:r>
            <a:r>
              <a:rPr sz="2600" dirty="0">
                <a:latin typeface="Georgia"/>
                <a:cs typeface="Georgia"/>
              </a:rPr>
              <a:t>an annealing </a:t>
            </a:r>
            <a:r>
              <a:rPr sz="2600" spc="-5" dirty="0">
                <a:latin typeface="Georgia"/>
                <a:cs typeface="Georgia"/>
              </a:rPr>
              <a:t>heat treatment  </a:t>
            </a:r>
            <a:r>
              <a:rPr sz="2600" dirty="0">
                <a:latin typeface="Georgia"/>
                <a:cs typeface="Georgia"/>
              </a:rPr>
              <a:t>in   </a:t>
            </a:r>
            <a:r>
              <a:rPr sz="2600" spc="-5" dirty="0">
                <a:latin typeface="Georgia"/>
                <a:cs typeface="Georgia"/>
              </a:rPr>
              <a:t>which   the   glass   </a:t>
            </a:r>
            <a:r>
              <a:rPr sz="2600" dirty="0">
                <a:latin typeface="Georgia"/>
                <a:cs typeface="Georgia"/>
              </a:rPr>
              <a:t>is   </a:t>
            </a:r>
            <a:r>
              <a:rPr sz="2600" spc="-5" dirty="0">
                <a:latin typeface="Georgia"/>
                <a:cs typeface="Georgia"/>
              </a:rPr>
              <a:t>heated   to </a:t>
            </a:r>
            <a:r>
              <a:rPr sz="2600" spc="15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96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2637790" algn="l"/>
                <a:tab pos="3463290" algn="l"/>
                <a:tab pos="4548505" algn="l"/>
                <a:tab pos="5665470" algn="l"/>
              </a:tabLst>
            </a:pPr>
            <a:r>
              <a:rPr dirty="0">
                <a:latin typeface="Georgia"/>
                <a:cs typeface="Georgia"/>
              </a:rPr>
              <a:t>an</a:t>
            </a:r>
            <a:r>
              <a:rPr spc="-15" dirty="0">
                <a:latin typeface="Georgia"/>
                <a:cs typeface="Georgia"/>
              </a:rPr>
              <a:t>n</a:t>
            </a:r>
            <a:r>
              <a:rPr spc="-5" dirty="0">
                <a:latin typeface="Georgia"/>
                <a:cs typeface="Georgia"/>
              </a:rPr>
              <a:t>ealin</a:t>
            </a:r>
            <a:r>
              <a:rPr dirty="0">
                <a:latin typeface="Georgia"/>
                <a:cs typeface="Georgia"/>
              </a:rPr>
              <a:t>g	</a:t>
            </a:r>
            <a:r>
              <a:rPr spc="-5" dirty="0">
                <a:latin typeface="Georgia"/>
                <a:cs typeface="Georgia"/>
              </a:rPr>
              <a:t>point</a:t>
            </a:r>
            <a:r>
              <a:rPr dirty="0">
                <a:latin typeface="Georgia"/>
                <a:cs typeface="Georgia"/>
              </a:rPr>
              <a:t>,	</a:t>
            </a:r>
            <a:r>
              <a:rPr spc="-5" dirty="0">
                <a:latin typeface="Georgia"/>
                <a:cs typeface="Georgia"/>
              </a:rPr>
              <a:t>the</a:t>
            </a:r>
            <a:r>
              <a:rPr dirty="0">
                <a:latin typeface="Georgia"/>
                <a:cs typeface="Georgia"/>
              </a:rPr>
              <a:t>n	</a:t>
            </a:r>
            <a:r>
              <a:rPr spc="-5" dirty="0">
                <a:latin typeface="Georgia"/>
                <a:cs typeface="Georgia"/>
              </a:rPr>
              <a:t>slowl</a:t>
            </a:r>
            <a:r>
              <a:rPr dirty="0">
                <a:latin typeface="Georgia"/>
                <a:cs typeface="Georgia"/>
              </a:rPr>
              <a:t>y	</a:t>
            </a:r>
            <a:r>
              <a:rPr spc="-5" dirty="0">
                <a:latin typeface="Georgia"/>
                <a:cs typeface="Georgia"/>
              </a:rPr>
              <a:t>cool</a:t>
            </a:r>
            <a:r>
              <a:rPr dirty="0">
                <a:latin typeface="Georgia"/>
                <a:cs typeface="Georgia"/>
              </a:rPr>
              <a:t>ed	</a:t>
            </a:r>
            <a:r>
              <a:rPr spc="-15" dirty="0">
                <a:latin typeface="Georgia"/>
                <a:cs typeface="Georgia"/>
              </a:rPr>
              <a:t>t</a:t>
            </a:r>
            <a:r>
              <a:rPr dirty="0">
                <a:latin typeface="Georgia"/>
                <a:cs typeface="Georgia"/>
              </a:rPr>
              <a:t>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69635" cy="701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room</a:t>
            </a:r>
            <a:r>
              <a:rPr sz="2600" spc="-5" dirty="0">
                <a:latin typeface="Georgia"/>
                <a:cs typeface="Georgia"/>
              </a:rPr>
              <a:t> temperature.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b="1" spc="-100" dirty="0">
                <a:latin typeface="Trebuchet MS"/>
                <a:cs typeface="Trebuchet MS"/>
              </a:rPr>
              <a:t>Glass</a:t>
            </a:r>
            <a:r>
              <a:rPr sz="2600" b="1" spc="-195" dirty="0">
                <a:latin typeface="Trebuchet MS"/>
                <a:cs typeface="Trebuchet MS"/>
              </a:rPr>
              <a:t> </a:t>
            </a:r>
            <a:r>
              <a:rPr sz="2600" b="1" spc="-170" dirty="0">
                <a:latin typeface="Trebuchet MS"/>
                <a:cs typeface="Trebuchet MS"/>
              </a:rPr>
              <a:t>Tempering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751840" algn="l"/>
                <a:tab pos="2156460" algn="l"/>
                <a:tab pos="2625090" algn="l"/>
                <a:tab pos="2972435" algn="l"/>
                <a:tab pos="3870325" algn="l"/>
                <a:tab pos="4806315" algn="l"/>
                <a:tab pos="5609590" algn="l"/>
              </a:tabLst>
            </a:pPr>
            <a:r>
              <a:rPr sz="2600" dirty="0">
                <a:latin typeface="Georgia"/>
                <a:cs typeface="Georgia"/>
              </a:rPr>
              <a:t>The	</a:t>
            </a:r>
            <a:r>
              <a:rPr sz="2600" spc="-5" dirty="0">
                <a:latin typeface="Georgia"/>
                <a:cs typeface="Georgia"/>
              </a:rPr>
              <a:t>strengt</a:t>
            </a:r>
            <a:r>
              <a:rPr sz="2600" dirty="0">
                <a:latin typeface="Georgia"/>
                <a:cs typeface="Georgia"/>
              </a:rPr>
              <a:t>h	</a:t>
            </a:r>
            <a:r>
              <a:rPr sz="2600" spc="-5" dirty="0">
                <a:latin typeface="Georgia"/>
                <a:cs typeface="Georgia"/>
              </a:rPr>
              <a:t>o</a:t>
            </a:r>
            <a:r>
              <a:rPr sz="2600" dirty="0">
                <a:latin typeface="Georgia"/>
                <a:cs typeface="Georgia"/>
              </a:rPr>
              <a:t>f	a	</a:t>
            </a:r>
            <a:r>
              <a:rPr sz="2600" spc="-5" dirty="0">
                <a:latin typeface="Georgia"/>
                <a:cs typeface="Georgia"/>
              </a:rPr>
              <a:t>glas</a:t>
            </a:r>
            <a:r>
              <a:rPr sz="2600" dirty="0">
                <a:latin typeface="Georgia"/>
                <a:cs typeface="Georgia"/>
              </a:rPr>
              <a:t>s	</a:t>
            </a:r>
            <a:r>
              <a:rPr sz="2600" spc="-15" dirty="0">
                <a:latin typeface="Georgia"/>
                <a:cs typeface="Georgia"/>
              </a:rPr>
              <a:t>p</a:t>
            </a:r>
            <a:r>
              <a:rPr sz="2600" dirty="0">
                <a:latin typeface="Georgia"/>
                <a:cs typeface="Georgia"/>
              </a:rPr>
              <a:t>ie</a:t>
            </a:r>
            <a:r>
              <a:rPr sz="2600" spc="-1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	may	</a:t>
            </a:r>
            <a:r>
              <a:rPr sz="2600" spc="-5" dirty="0">
                <a:latin typeface="Georgia"/>
                <a:cs typeface="Georgia"/>
              </a:rPr>
              <a:t>be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600" spc="-5" dirty="0">
                <a:latin typeface="Georgia"/>
                <a:cs typeface="Georgia"/>
              </a:rPr>
              <a:t>enhanced by intentionally inducing  (generating) compressive </a:t>
            </a:r>
            <a:r>
              <a:rPr sz="2600" dirty="0">
                <a:latin typeface="Georgia"/>
                <a:cs typeface="Georgia"/>
              </a:rPr>
              <a:t>residual  </a:t>
            </a:r>
            <a:r>
              <a:rPr sz="2600" spc="-5" dirty="0">
                <a:latin typeface="Georgia"/>
                <a:cs typeface="Georgia"/>
              </a:rPr>
              <a:t>surface stresses. </a:t>
            </a:r>
            <a:r>
              <a:rPr sz="2600" dirty="0">
                <a:latin typeface="Georgia"/>
                <a:cs typeface="Georgia"/>
              </a:rPr>
              <a:t>This </a:t>
            </a:r>
            <a:r>
              <a:rPr sz="2600" spc="-5" dirty="0">
                <a:latin typeface="Georgia"/>
                <a:cs typeface="Georgia"/>
              </a:rPr>
              <a:t>can be  accomplished by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heat treatment  procedure called thermal tempering.  </a:t>
            </a:r>
            <a:r>
              <a:rPr sz="2600" dirty="0">
                <a:latin typeface="Georgia"/>
                <a:cs typeface="Georgia"/>
              </a:rPr>
              <a:t>With </a:t>
            </a:r>
            <a:r>
              <a:rPr sz="2600" spc="-5" dirty="0">
                <a:latin typeface="Georgia"/>
                <a:cs typeface="Georgia"/>
              </a:rPr>
              <a:t>this technique, the glassware </a:t>
            </a:r>
            <a:r>
              <a:rPr sz="2600" dirty="0">
                <a:latin typeface="Georgia"/>
                <a:cs typeface="Georgia"/>
              </a:rPr>
              <a:t>is  </a:t>
            </a:r>
            <a:r>
              <a:rPr sz="2600" spc="-5" dirty="0">
                <a:latin typeface="Georgia"/>
                <a:cs typeface="Georgia"/>
              </a:rPr>
              <a:t>heated    to    </a:t>
            </a:r>
            <a:r>
              <a:rPr sz="2600" dirty="0">
                <a:latin typeface="Georgia"/>
                <a:cs typeface="Georgia"/>
              </a:rPr>
              <a:t>a    </a:t>
            </a:r>
            <a:r>
              <a:rPr sz="2600" spc="-5" dirty="0">
                <a:latin typeface="Georgia"/>
                <a:cs typeface="Georgia"/>
              </a:rPr>
              <a:t>temperature    below</a:t>
            </a:r>
            <a:r>
              <a:rPr sz="2600" spc="6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softening </a:t>
            </a:r>
            <a:r>
              <a:rPr dirty="0">
                <a:latin typeface="Georgia"/>
                <a:cs typeface="Georgia"/>
              </a:rPr>
              <a:t>point. It </a:t>
            </a:r>
            <a:r>
              <a:rPr spc="-5" dirty="0">
                <a:latin typeface="Georgia"/>
                <a:cs typeface="Georgia"/>
              </a:rPr>
              <a:t>is then cooled to</a:t>
            </a:r>
            <a:r>
              <a:rPr spc="-5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room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0905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temperature</a:t>
            </a:r>
            <a:r>
              <a:rPr sz="2600" spc="-1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-13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stream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of</a:t>
            </a:r>
            <a:r>
              <a:rPr sz="2600" spc="-1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air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or,</a:t>
            </a:r>
            <a:r>
              <a:rPr sz="2600" spc="-1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some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cases, </a:t>
            </a:r>
            <a:r>
              <a:rPr sz="2600" dirty="0">
                <a:latin typeface="Georgia"/>
                <a:cs typeface="Georgia"/>
              </a:rPr>
              <a:t>an </a:t>
            </a:r>
            <a:r>
              <a:rPr sz="2600" spc="-5" dirty="0">
                <a:latin typeface="Georgia"/>
                <a:cs typeface="Georgia"/>
              </a:rPr>
              <a:t>oil bath.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5" dirty="0">
                <a:latin typeface="Georgia"/>
                <a:cs typeface="Georgia"/>
              </a:rPr>
              <a:t>residual stresses  </a:t>
            </a:r>
            <a:r>
              <a:rPr sz="2600" dirty="0">
                <a:latin typeface="Georgia"/>
                <a:cs typeface="Georgia"/>
              </a:rPr>
              <a:t>arise </a:t>
            </a:r>
            <a:r>
              <a:rPr sz="2600" spc="-5" dirty="0">
                <a:latin typeface="Georgia"/>
                <a:cs typeface="Georgia"/>
              </a:rPr>
              <a:t>from differences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cooling rates</a:t>
            </a:r>
            <a:r>
              <a:rPr sz="2600" spc="-35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for  surface </a:t>
            </a:r>
            <a:r>
              <a:rPr sz="2600" dirty="0">
                <a:latin typeface="Georgia"/>
                <a:cs typeface="Georgia"/>
              </a:rPr>
              <a:t>and interior regions. Initially,</a:t>
            </a:r>
            <a:r>
              <a:rPr sz="2600" spc="-39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  surface cools more rapidly </a:t>
            </a:r>
            <a:r>
              <a:rPr sz="2600" dirty="0">
                <a:latin typeface="Georgia"/>
                <a:cs typeface="Georgia"/>
              </a:rPr>
              <a:t>and, </a:t>
            </a:r>
            <a:r>
              <a:rPr sz="2600" spc="-5" dirty="0">
                <a:latin typeface="Georgia"/>
                <a:cs typeface="Georgia"/>
              </a:rPr>
              <a:t>once  having dropped to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temperature below  the strain point, becomes </a:t>
            </a:r>
            <a:r>
              <a:rPr sz="2600" dirty="0">
                <a:latin typeface="Georgia"/>
                <a:cs typeface="Georgia"/>
              </a:rPr>
              <a:t>rigid. At </a:t>
            </a:r>
            <a:r>
              <a:rPr sz="2600" spc="-5" dirty="0">
                <a:latin typeface="Georgia"/>
                <a:cs typeface="Georgia"/>
              </a:rPr>
              <a:t>this  time, the </a:t>
            </a:r>
            <a:r>
              <a:rPr sz="2600" dirty="0">
                <a:latin typeface="Georgia"/>
                <a:cs typeface="Georgia"/>
              </a:rPr>
              <a:t>internal </a:t>
            </a:r>
            <a:r>
              <a:rPr sz="2600" spc="-5" dirty="0">
                <a:latin typeface="Georgia"/>
                <a:cs typeface="Georgia"/>
              </a:rPr>
              <a:t>parts of the glassware,  having cooled less </a:t>
            </a:r>
            <a:r>
              <a:rPr sz="2600" dirty="0">
                <a:latin typeface="Georgia"/>
                <a:cs typeface="Georgia"/>
              </a:rPr>
              <a:t>rapidly, is at a </a:t>
            </a:r>
            <a:r>
              <a:rPr sz="2600" spc="-5" dirty="0">
                <a:latin typeface="Georgia"/>
                <a:cs typeface="Georgia"/>
              </a:rPr>
              <a:t>higher  temperature</a:t>
            </a:r>
            <a:r>
              <a:rPr sz="2600" spc="-1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(above</a:t>
            </a:r>
            <a:r>
              <a:rPr sz="2600" spc="-1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-17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strain</a:t>
            </a:r>
            <a:r>
              <a:rPr sz="2600" spc="-1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point)</a:t>
            </a:r>
            <a:r>
              <a:rPr sz="2600" spc="-17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and,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70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therefore, </a:t>
            </a:r>
            <a:r>
              <a:rPr dirty="0">
                <a:latin typeface="Georgia"/>
                <a:cs typeface="Georgia"/>
              </a:rPr>
              <a:t>is </a:t>
            </a:r>
            <a:r>
              <a:rPr spc="-5" dirty="0">
                <a:latin typeface="Georgia"/>
                <a:cs typeface="Georgia"/>
              </a:rPr>
              <a:t>still plastic. </a:t>
            </a:r>
            <a:r>
              <a:rPr dirty="0">
                <a:latin typeface="Georgia"/>
                <a:cs typeface="Georgia"/>
              </a:rPr>
              <a:t>With</a:t>
            </a:r>
            <a:r>
              <a:rPr spc="7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continued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175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cooling, the interior </a:t>
            </a:r>
            <a:r>
              <a:rPr sz="2600" dirty="0">
                <a:latin typeface="Georgia"/>
                <a:cs typeface="Georgia"/>
              </a:rPr>
              <a:t>attempts </a:t>
            </a:r>
            <a:r>
              <a:rPr sz="2600" spc="-10" dirty="0">
                <a:latin typeface="Georgia"/>
                <a:cs typeface="Georgia"/>
              </a:rPr>
              <a:t>to</a:t>
            </a:r>
            <a:r>
              <a:rPr sz="2600" spc="23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contract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greater degree than the </a:t>
            </a:r>
            <a:r>
              <a:rPr sz="2600" dirty="0">
                <a:latin typeface="Georgia"/>
                <a:cs typeface="Georgia"/>
              </a:rPr>
              <a:t>now rigid  </a:t>
            </a:r>
            <a:r>
              <a:rPr sz="2600" spc="-5" dirty="0">
                <a:latin typeface="Georgia"/>
                <a:cs typeface="Georgia"/>
              </a:rPr>
              <a:t>exterior will </a:t>
            </a:r>
            <a:r>
              <a:rPr sz="2600" dirty="0">
                <a:latin typeface="Georgia"/>
                <a:cs typeface="Georgia"/>
              </a:rPr>
              <a:t>allow. Thus, </a:t>
            </a:r>
            <a:r>
              <a:rPr sz="2600" spc="-5" dirty="0">
                <a:latin typeface="Georgia"/>
                <a:cs typeface="Georgia"/>
              </a:rPr>
              <a:t>the inside</a:t>
            </a:r>
            <a:r>
              <a:rPr sz="2600" spc="-34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tends  </a:t>
            </a:r>
            <a:r>
              <a:rPr sz="2600" spc="-5" dirty="0">
                <a:latin typeface="Georgia"/>
                <a:cs typeface="Georgia"/>
              </a:rPr>
              <a:t>to draw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dirty="0">
                <a:latin typeface="Georgia"/>
                <a:cs typeface="Georgia"/>
              </a:rPr>
              <a:t>outside, </a:t>
            </a:r>
            <a:r>
              <a:rPr sz="2600" spc="-5" dirty="0">
                <a:latin typeface="Georgia"/>
                <a:cs typeface="Georgia"/>
              </a:rPr>
              <a:t>or to </a:t>
            </a:r>
            <a:r>
              <a:rPr sz="2600" dirty="0">
                <a:latin typeface="Georgia"/>
                <a:cs typeface="Georgia"/>
              </a:rPr>
              <a:t>impose  inward </a:t>
            </a:r>
            <a:r>
              <a:rPr sz="2600" spc="-5" dirty="0">
                <a:latin typeface="Georgia"/>
                <a:cs typeface="Georgia"/>
              </a:rPr>
              <a:t>radial stresses. </a:t>
            </a:r>
            <a:r>
              <a:rPr sz="2600" dirty="0">
                <a:latin typeface="Georgia"/>
                <a:cs typeface="Georgia"/>
              </a:rPr>
              <a:t>As a</a:t>
            </a:r>
            <a:r>
              <a:rPr sz="2600" spc="-3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consequence,  </a:t>
            </a:r>
            <a:r>
              <a:rPr sz="2600" dirty="0">
                <a:latin typeface="Georgia"/>
                <a:cs typeface="Georgia"/>
              </a:rPr>
              <a:t>after </a:t>
            </a:r>
            <a:r>
              <a:rPr sz="2600" spc="-5" dirty="0">
                <a:latin typeface="Georgia"/>
                <a:cs typeface="Georgia"/>
              </a:rPr>
              <a:t>the glass piece has cooled to room  temperature, </a:t>
            </a:r>
            <a:r>
              <a:rPr sz="2600" dirty="0">
                <a:latin typeface="Georgia"/>
                <a:cs typeface="Georgia"/>
              </a:rPr>
              <a:t>it </a:t>
            </a:r>
            <a:r>
              <a:rPr sz="2600" spc="-5" dirty="0">
                <a:latin typeface="Georgia"/>
                <a:cs typeface="Georgia"/>
              </a:rPr>
              <a:t>stands compressive  stresses on the surface, with tensile  stresses </a:t>
            </a:r>
            <a:r>
              <a:rPr sz="2600" spc="-10" dirty="0">
                <a:latin typeface="Georgia"/>
                <a:cs typeface="Georgia"/>
              </a:rPr>
              <a:t>at </a:t>
            </a:r>
            <a:r>
              <a:rPr sz="2600" dirty="0">
                <a:latin typeface="Georgia"/>
                <a:cs typeface="Georgia"/>
              </a:rPr>
              <a:t>interior regions. The</a:t>
            </a:r>
            <a:r>
              <a:rPr sz="2600" spc="49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room-  </a:t>
            </a:r>
            <a:r>
              <a:rPr sz="2600" spc="-5" dirty="0">
                <a:latin typeface="Georgia"/>
                <a:cs typeface="Georgia"/>
              </a:rPr>
              <a:t>temperature   stress  distribution  over </a:t>
            </a:r>
            <a:r>
              <a:rPr sz="2600" spc="27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58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9820" algn="l"/>
                <a:tab pos="2473960" algn="l"/>
                <a:tab pos="3095625" algn="l"/>
                <a:tab pos="3599179" algn="l"/>
                <a:tab pos="4651375" algn="l"/>
                <a:tab pos="5712460" algn="l"/>
              </a:tabLst>
            </a:pPr>
            <a:r>
              <a:rPr spc="-5" dirty="0">
                <a:latin typeface="Georgia"/>
                <a:cs typeface="Georgia"/>
              </a:rPr>
              <a:t>cros</a:t>
            </a:r>
            <a:r>
              <a:rPr dirty="0">
                <a:latin typeface="Georgia"/>
                <a:cs typeface="Georgia"/>
              </a:rPr>
              <a:t>s	</a:t>
            </a:r>
            <a:r>
              <a:rPr spc="-5" dirty="0">
                <a:latin typeface="Georgia"/>
                <a:cs typeface="Georgia"/>
              </a:rPr>
              <a:t>se</a:t>
            </a:r>
            <a:r>
              <a:rPr spc="-15" dirty="0">
                <a:latin typeface="Georgia"/>
                <a:cs typeface="Georgia"/>
              </a:rPr>
              <a:t>c</a:t>
            </a:r>
            <a:r>
              <a:rPr spc="-5" dirty="0">
                <a:latin typeface="Georgia"/>
                <a:cs typeface="Georgia"/>
              </a:rPr>
              <a:t>tio</a:t>
            </a:r>
            <a:r>
              <a:rPr dirty="0">
                <a:latin typeface="Georgia"/>
                <a:cs typeface="Georgia"/>
              </a:rPr>
              <a:t>n	</a:t>
            </a:r>
            <a:r>
              <a:rPr spc="-15" dirty="0">
                <a:latin typeface="Georgia"/>
                <a:cs typeface="Georgia"/>
              </a:rPr>
              <a:t>o</a:t>
            </a:r>
            <a:r>
              <a:rPr dirty="0">
                <a:latin typeface="Georgia"/>
                <a:cs typeface="Georgia"/>
              </a:rPr>
              <a:t>f	a	</a:t>
            </a:r>
            <a:r>
              <a:rPr spc="-5" dirty="0">
                <a:latin typeface="Georgia"/>
                <a:cs typeface="Georgia"/>
              </a:rPr>
              <a:t>glas</a:t>
            </a:r>
            <a:r>
              <a:rPr dirty="0">
                <a:latin typeface="Georgia"/>
                <a:cs typeface="Georgia"/>
              </a:rPr>
              <a:t>s	</a:t>
            </a:r>
            <a:r>
              <a:rPr spc="-5" dirty="0">
                <a:latin typeface="Georgia"/>
                <a:cs typeface="Georgia"/>
              </a:rPr>
              <a:t>plat</a:t>
            </a:r>
            <a:r>
              <a:rPr dirty="0">
                <a:latin typeface="Georgia"/>
                <a:cs typeface="Georgia"/>
              </a:rPr>
              <a:t>e	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0270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1035" algn="l"/>
                <a:tab pos="4089400" algn="l"/>
                <a:tab pos="4556760" algn="l"/>
                <a:tab pos="5682615" algn="l"/>
              </a:tabLst>
            </a:pPr>
            <a:r>
              <a:rPr sz="2600" dirty="0">
                <a:latin typeface="Georgia"/>
                <a:cs typeface="Georgia"/>
              </a:rPr>
              <a:t>represent</a:t>
            </a:r>
            <a:r>
              <a:rPr sz="2600" spc="-10" dirty="0">
                <a:latin typeface="Georgia"/>
                <a:cs typeface="Georgia"/>
              </a:rPr>
              <a:t>e</a:t>
            </a:r>
            <a:r>
              <a:rPr sz="2600" dirty="0">
                <a:latin typeface="Georgia"/>
                <a:cs typeface="Georgia"/>
              </a:rPr>
              <a:t>d	</a:t>
            </a:r>
            <a:r>
              <a:rPr sz="2600" spc="-5" dirty="0">
                <a:latin typeface="Georgia"/>
                <a:cs typeface="Georgia"/>
              </a:rPr>
              <a:t>s</a:t>
            </a:r>
            <a:r>
              <a:rPr sz="2600" dirty="0">
                <a:latin typeface="Georgia"/>
                <a:cs typeface="Georgia"/>
              </a:rPr>
              <a:t>c</a:t>
            </a:r>
            <a:r>
              <a:rPr sz="2600" spc="-5" dirty="0">
                <a:latin typeface="Georgia"/>
                <a:cs typeface="Georgia"/>
              </a:rPr>
              <a:t>hem</a:t>
            </a:r>
            <a:r>
              <a:rPr sz="2600" spc="-25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ti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spc="-5" dirty="0">
                <a:latin typeface="Georgia"/>
                <a:cs typeface="Georgia"/>
              </a:rPr>
              <a:t>all</a:t>
            </a:r>
            <a:r>
              <a:rPr sz="2600" dirty="0">
                <a:latin typeface="Georgia"/>
                <a:cs typeface="Georgia"/>
              </a:rPr>
              <a:t>y	in	</a:t>
            </a:r>
            <a:r>
              <a:rPr sz="2600" spc="-5" dirty="0">
                <a:latin typeface="Georgia"/>
                <a:cs typeface="Georgia"/>
              </a:rPr>
              <a:t>Figur</a:t>
            </a:r>
            <a:r>
              <a:rPr sz="2600" dirty="0">
                <a:latin typeface="Georgia"/>
                <a:cs typeface="Georgia"/>
              </a:rPr>
              <a:t>e	2.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dirty="0">
                <a:latin typeface="Georgia"/>
                <a:cs typeface="Georgia"/>
              </a:rPr>
              <a:t>The </a:t>
            </a:r>
            <a:r>
              <a:rPr sz="2600" spc="-5" dirty="0">
                <a:latin typeface="Georgia"/>
                <a:cs typeface="Georgia"/>
              </a:rPr>
              <a:t>failure of ceramic </a:t>
            </a:r>
            <a:r>
              <a:rPr sz="2600" dirty="0">
                <a:latin typeface="Georgia"/>
                <a:cs typeface="Georgia"/>
              </a:rPr>
              <a:t>materials </a:t>
            </a:r>
            <a:r>
              <a:rPr sz="2600" spc="-5" dirty="0">
                <a:latin typeface="Georgia"/>
                <a:cs typeface="Georgia"/>
              </a:rPr>
              <a:t>almost  always results from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crack that </a:t>
            </a:r>
            <a:r>
              <a:rPr sz="2600" dirty="0">
                <a:latin typeface="Georgia"/>
                <a:cs typeface="Georgia"/>
              </a:rPr>
              <a:t>is  initiated at </a:t>
            </a:r>
            <a:r>
              <a:rPr sz="2600" spc="-5" dirty="0">
                <a:latin typeface="Georgia"/>
                <a:cs typeface="Georgia"/>
              </a:rPr>
              <a:t>the surface by </a:t>
            </a:r>
            <a:r>
              <a:rPr sz="2600" dirty="0">
                <a:latin typeface="Georgia"/>
                <a:cs typeface="Georgia"/>
              </a:rPr>
              <a:t>an applied  </a:t>
            </a:r>
            <a:r>
              <a:rPr sz="2600" spc="-5" dirty="0">
                <a:latin typeface="Georgia"/>
                <a:cs typeface="Georgia"/>
              </a:rPr>
              <a:t>tensile stress. </a:t>
            </a:r>
            <a:r>
              <a:rPr sz="2600" dirty="0">
                <a:latin typeface="Georgia"/>
                <a:cs typeface="Georgia"/>
              </a:rPr>
              <a:t>To </a:t>
            </a:r>
            <a:r>
              <a:rPr sz="2600" spc="-5" dirty="0">
                <a:latin typeface="Georgia"/>
                <a:cs typeface="Georgia"/>
              </a:rPr>
              <a:t>cause fracture of </a:t>
            </a:r>
            <a:r>
              <a:rPr sz="2600" dirty="0">
                <a:latin typeface="Georgia"/>
                <a:cs typeface="Georgia"/>
              </a:rPr>
              <a:t>a  </a:t>
            </a:r>
            <a:r>
              <a:rPr sz="2600" spc="-5" dirty="0">
                <a:latin typeface="Georgia"/>
                <a:cs typeface="Georgia"/>
              </a:rPr>
              <a:t>tempered glass piece, the </a:t>
            </a:r>
            <a:r>
              <a:rPr sz="2600" dirty="0">
                <a:latin typeface="Georgia"/>
                <a:cs typeface="Georgia"/>
              </a:rPr>
              <a:t>magnitude </a:t>
            </a:r>
            <a:r>
              <a:rPr sz="2600" spc="-5" dirty="0">
                <a:latin typeface="Georgia"/>
                <a:cs typeface="Georgia"/>
              </a:rPr>
              <a:t>of  </a:t>
            </a:r>
            <a:r>
              <a:rPr sz="2600" dirty="0">
                <a:latin typeface="Georgia"/>
                <a:cs typeface="Georgia"/>
              </a:rPr>
              <a:t>an </a:t>
            </a:r>
            <a:r>
              <a:rPr sz="2600" spc="-5" dirty="0">
                <a:latin typeface="Georgia"/>
                <a:cs typeface="Georgia"/>
              </a:rPr>
              <a:t>externally </a:t>
            </a:r>
            <a:r>
              <a:rPr sz="2600" dirty="0">
                <a:latin typeface="Georgia"/>
                <a:cs typeface="Georgia"/>
              </a:rPr>
              <a:t>applied </a:t>
            </a:r>
            <a:r>
              <a:rPr sz="2600" spc="-5" dirty="0">
                <a:latin typeface="Georgia"/>
                <a:cs typeface="Georgia"/>
              </a:rPr>
              <a:t>tensile stress </a:t>
            </a:r>
            <a:r>
              <a:rPr sz="2600" spc="-10" dirty="0">
                <a:latin typeface="Georgia"/>
                <a:cs typeface="Georgia"/>
              </a:rPr>
              <a:t>must  </a:t>
            </a:r>
            <a:r>
              <a:rPr sz="2600" spc="-5" dirty="0">
                <a:latin typeface="Georgia"/>
                <a:cs typeface="Georgia"/>
              </a:rPr>
              <a:t>be </a:t>
            </a:r>
            <a:r>
              <a:rPr sz="2600" dirty="0">
                <a:latin typeface="Georgia"/>
                <a:cs typeface="Georgia"/>
              </a:rPr>
              <a:t>great </a:t>
            </a:r>
            <a:r>
              <a:rPr sz="2600" spc="-5" dirty="0">
                <a:latin typeface="Georgia"/>
                <a:cs typeface="Georgia"/>
              </a:rPr>
              <a:t>enough to </a:t>
            </a:r>
            <a:r>
              <a:rPr sz="2600" dirty="0">
                <a:latin typeface="Georgia"/>
                <a:cs typeface="Georgia"/>
              </a:rPr>
              <a:t>first </a:t>
            </a:r>
            <a:r>
              <a:rPr sz="2600" spc="-5" dirty="0">
                <a:latin typeface="Georgia"/>
                <a:cs typeface="Georgia"/>
              </a:rPr>
              <a:t>overcome the  </a:t>
            </a:r>
            <a:r>
              <a:rPr sz="2600" dirty="0">
                <a:latin typeface="Georgia"/>
                <a:cs typeface="Georgia"/>
              </a:rPr>
              <a:t>residual </a:t>
            </a:r>
            <a:r>
              <a:rPr sz="2600" spc="-5" dirty="0">
                <a:latin typeface="Georgia"/>
                <a:cs typeface="Georgia"/>
              </a:rPr>
              <a:t>compressive surface stress and,  </a:t>
            </a:r>
            <a:r>
              <a:rPr sz="2600" dirty="0">
                <a:latin typeface="Georgia"/>
                <a:cs typeface="Georgia"/>
              </a:rPr>
              <a:t>in   </a:t>
            </a:r>
            <a:r>
              <a:rPr sz="2600" spc="-5" dirty="0">
                <a:latin typeface="Georgia"/>
                <a:cs typeface="Georgia"/>
              </a:rPr>
              <a:t>addition,   to   stress   the   surface </a:t>
            </a:r>
            <a:r>
              <a:rPr sz="2600" spc="3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45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8730" algn="l"/>
                <a:tab pos="3059430" algn="l"/>
                <a:tab pos="3526790" algn="l"/>
                <a:tab pos="4742180" algn="l"/>
                <a:tab pos="5083175" algn="l"/>
              </a:tabLst>
            </a:pPr>
            <a:r>
              <a:rPr spc="-5" dirty="0">
                <a:latin typeface="Georgia"/>
                <a:cs typeface="Georgia"/>
              </a:rPr>
              <a:t>tensio</a:t>
            </a:r>
            <a:r>
              <a:rPr dirty="0">
                <a:latin typeface="Georgia"/>
                <a:cs typeface="Georgia"/>
              </a:rPr>
              <a:t>n	</a:t>
            </a:r>
            <a:r>
              <a:rPr spc="-5" dirty="0">
                <a:latin typeface="Georgia"/>
                <a:cs typeface="Georgia"/>
              </a:rPr>
              <a:t>su</a:t>
            </a:r>
            <a:r>
              <a:rPr spc="5" dirty="0">
                <a:latin typeface="Georgia"/>
                <a:cs typeface="Georgia"/>
              </a:rPr>
              <a:t>f</a:t>
            </a:r>
            <a:r>
              <a:rPr spc="-5" dirty="0">
                <a:latin typeface="Georgia"/>
                <a:cs typeface="Georgia"/>
              </a:rPr>
              <a:t>f</a:t>
            </a:r>
            <a:r>
              <a:rPr spc="-15" dirty="0">
                <a:latin typeface="Georgia"/>
                <a:cs typeface="Georgia"/>
              </a:rPr>
              <a:t>i</a:t>
            </a:r>
            <a:r>
              <a:rPr spc="-5" dirty="0">
                <a:latin typeface="Georgia"/>
                <a:cs typeface="Georgia"/>
              </a:rPr>
              <a:t>c</a:t>
            </a:r>
            <a:r>
              <a:rPr spc="5" dirty="0">
                <a:latin typeface="Georgia"/>
                <a:cs typeface="Georgia"/>
              </a:rPr>
              <a:t>i</a:t>
            </a:r>
            <a:r>
              <a:rPr spc="-5" dirty="0">
                <a:latin typeface="Georgia"/>
                <a:cs typeface="Georgia"/>
              </a:rPr>
              <a:t>e</a:t>
            </a:r>
            <a:r>
              <a:rPr spc="-15" dirty="0">
                <a:latin typeface="Georgia"/>
                <a:cs typeface="Georgia"/>
              </a:rPr>
              <a:t>n</a:t>
            </a:r>
            <a:r>
              <a:rPr spc="-5" dirty="0">
                <a:latin typeface="Georgia"/>
                <a:cs typeface="Georgia"/>
              </a:rPr>
              <a:t>tl</a:t>
            </a:r>
            <a:r>
              <a:rPr dirty="0">
                <a:latin typeface="Georgia"/>
                <a:cs typeface="Georgia"/>
              </a:rPr>
              <a:t>y	</a:t>
            </a:r>
            <a:r>
              <a:rPr spc="-5" dirty="0">
                <a:latin typeface="Georgia"/>
                <a:cs typeface="Georgia"/>
              </a:rPr>
              <a:t>t</a:t>
            </a:r>
            <a:r>
              <a:rPr dirty="0">
                <a:latin typeface="Georgia"/>
                <a:cs typeface="Georgia"/>
              </a:rPr>
              <a:t>o	ini</a:t>
            </a:r>
            <a:r>
              <a:rPr spc="5" dirty="0">
                <a:latin typeface="Georgia"/>
                <a:cs typeface="Georgia"/>
              </a:rPr>
              <a:t>t</a:t>
            </a:r>
            <a:r>
              <a:rPr dirty="0">
                <a:latin typeface="Georgia"/>
                <a:cs typeface="Georgia"/>
              </a:rPr>
              <a:t>ia</a:t>
            </a:r>
            <a:r>
              <a:rPr spc="-15" dirty="0">
                <a:latin typeface="Georgia"/>
                <a:cs typeface="Georgia"/>
              </a:rPr>
              <a:t>t</a:t>
            </a:r>
            <a:r>
              <a:rPr dirty="0">
                <a:latin typeface="Georgia"/>
                <a:cs typeface="Georgia"/>
              </a:rPr>
              <a:t>e	a	</a:t>
            </a:r>
            <a:r>
              <a:rPr spc="-5" dirty="0">
                <a:latin typeface="Georgia"/>
                <a:cs typeface="Georgia"/>
              </a:rPr>
              <a:t>crack,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175" cy="567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8875" algn="l"/>
                <a:tab pos="2049145" algn="l"/>
                <a:tab pos="2982595" algn="l"/>
                <a:tab pos="4806315" algn="l"/>
                <a:tab pos="5589270" algn="l"/>
              </a:tabLst>
            </a:pPr>
            <a:r>
              <a:rPr sz="2600" spc="-5" dirty="0">
                <a:latin typeface="Georgia"/>
                <a:cs typeface="Georgia"/>
              </a:rPr>
              <a:t>which	may	then	propagate.	For	</a:t>
            </a:r>
            <a:r>
              <a:rPr sz="2600" dirty="0">
                <a:latin typeface="Georgia"/>
                <a:cs typeface="Georgia"/>
              </a:rPr>
              <a:t>an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untempered glass,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crack will be  introduced </a:t>
            </a:r>
            <a:r>
              <a:rPr sz="2600" dirty="0">
                <a:latin typeface="Georgia"/>
                <a:cs typeface="Georgia"/>
              </a:rPr>
              <a:t>at a </a:t>
            </a:r>
            <a:r>
              <a:rPr sz="2600" spc="-5" dirty="0">
                <a:latin typeface="Georgia"/>
                <a:cs typeface="Georgia"/>
              </a:rPr>
              <a:t>lower external </a:t>
            </a:r>
            <a:r>
              <a:rPr sz="2600" dirty="0">
                <a:latin typeface="Georgia"/>
                <a:cs typeface="Georgia"/>
              </a:rPr>
              <a:t>stress  </a:t>
            </a:r>
            <a:r>
              <a:rPr sz="2600" spc="-5" dirty="0">
                <a:latin typeface="Georgia"/>
                <a:cs typeface="Georgia"/>
              </a:rPr>
              <a:t>level, and, consequently, the fracture  strength will be smaller. </a:t>
            </a:r>
            <a:r>
              <a:rPr sz="2600" dirty="0">
                <a:latin typeface="Georgia"/>
                <a:cs typeface="Georgia"/>
              </a:rPr>
              <a:t>Tempered </a:t>
            </a:r>
            <a:r>
              <a:rPr sz="2600" spc="-5" dirty="0">
                <a:latin typeface="Georgia"/>
                <a:cs typeface="Georgia"/>
              </a:rPr>
              <a:t>glass 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used </a:t>
            </a:r>
            <a:r>
              <a:rPr sz="2600" spc="-10" dirty="0">
                <a:latin typeface="Georgia"/>
                <a:cs typeface="Georgia"/>
              </a:rPr>
              <a:t>for </a:t>
            </a:r>
            <a:r>
              <a:rPr sz="2600" dirty="0">
                <a:latin typeface="Georgia"/>
                <a:cs typeface="Georgia"/>
              </a:rPr>
              <a:t>applications in </a:t>
            </a:r>
            <a:r>
              <a:rPr sz="2600" spc="-5" dirty="0">
                <a:latin typeface="Georgia"/>
                <a:cs typeface="Georgia"/>
              </a:rPr>
              <a:t>which </a:t>
            </a:r>
            <a:r>
              <a:rPr sz="2600" spc="-10" dirty="0">
                <a:latin typeface="Georgia"/>
                <a:cs typeface="Georgia"/>
              </a:rPr>
              <a:t>high  </a:t>
            </a:r>
            <a:r>
              <a:rPr sz="2600" spc="-5" dirty="0">
                <a:latin typeface="Georgia"/>
                <a:cs typeface="Georgia"/>
              </a:rPr>
              <a:t>strength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important;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these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include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large  </a:t>
            </a:r>
            <a:r>
              <a:rPr sz="2600" spc="-5" dirty="0">
                <a:latin typeface="Georgia"/>
                <a:cs typeface="Georgia"/>
              </a:rPr>
              <a:t>doors and eyeglass lenses.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6216777"/>
            <a:ext cx="5970905" cy="8197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ct val="94800"/>
              </a:lnSpc>
              <a:spcBef>
                <a:spcPts val="210"/>
              </a:spcBef>
            </a:pPr>
            <a:r>
              <a:rPr sz="1800" b="1" i="1" spc="-5" dirty="0">
                <a:latin typeface="Georgia"/>
                <a:cs typeface="Georgia"/>
              </a:rPr>
              <a:t>Figure 2: </a:t>
            </a:r>
            <a:r>
              <a:rPr sz="1800" b="1" i="1" dirty="0">
                <a:latin typeface="Georgia"/>
                <a:cs typeface="Georgia"/>
              </a:rPr>
              <a:t>Room-temperature </a:t>
            </a:r>
            <a:r>
              <a:rPr sz="1800" b="1" i="1" spc="-5" dirty="0">
                <a:latin typeface="Georgia"/>
                <a:cs typeface="Georgia"/>
              </a:rPr>
              <a:t>residual </a:t>
            </a:r>
            <a:r>
              <a:rPr sz="1800" b="1" i="1" dirty="0">
                <a:latin typeface="Georgia"/>
                <a:cs typeface="Georgia"/>
              </a:rPr>
              <a:t>stress  distribution over the </a:t>
            </a:r>
            <a:r>
              <a:rPr sz="1800" b="1" i="1" spc="-5" dirty="0">
                <a:latin typeface="Georgia"/>
                <a:cs typeface="Georgia"/>
              </a:rPr>
              <a:t>cross section </a:t>
            </a:r>
            <a:r>
              <a:rPr sz="1800" b="1" i="1" dirty="0">
                <a:latin typeface="Georgia"/>
                <a:cs typeface="Georgia"/>
              </a:rPr>
              <a:t>of a </a:t>
            </a:r>
            <a:r>
              <a:rPr sz="1800" b="1" i="1" spc="-5" dirty="0">
                <a:latin typeface="Georgia"/>
                <a:cs typeface="Georgia"/>
              </a:rPr>
              <a:t>tempered  glass</a:t>
            </a:r>
            <a:r>
              <a:rPr sz="1800" b="1" i="1" spc="-10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plate.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926591"/>
            <a:ext cx="4654296" cy="530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990600"/>
            <a:ext cx="4476623" cy="512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971550"/>
            <a:ext cx="4514850" cy="5166360"/>
          </a:xfrm>
          <a:custGeom>
            <a:avLst/>
            <a:gdLst/>
            <a:ahLst/>
            <a:cxnLst/>
            <a:rect l="l" t="t" r="r" b="b"/>
            <a:pathLst>
              <a:path w="4514850" h="5166360">
                <a:moveTo>
                  <a:pt x="0" y="5166360"/>
                </a:moveTo>
                <a:lnTo>
                  <a:pt x="4514723" y="5166360"/>
                </a:lnTo>
                <a:lnTo>
                  <a:pt x="4514723" y="0"/>
                </a:lnTo>
                <a:lnTo>
                  <a:pt x="0" y="0"/>
                </a:lnTo>
                <a:lnTo>
                  <a:pt x="0" y="516636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59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432914"/>
            <a:ext cx="5970270" cy="761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8455">
              <a:lnSpc>
                <a:spcPct val="117300"/>
              </a:lnSpc>
              <a:spcBef>
                <a:spcPts val="100"/>
              </a:spcBef>
            </a:pPr>
            <a:r>
              <a:rPr sz="2600" b="1" spc="-125" dirty="0">
                <a:latin typeface="Trebuchet MS"/>
                <a:cs typeface="Trebuchet MS"/>
              </a:rPr>
              <a:t>FABRICATION </a:t>
            </a:r>
            <a:r>
              <a:rPr sz="2600" b="1" spc="-40" dirty="0">
                <a:latin typeface="Trebuchet MS"/>
                <a:cs typeface="Trebuchet MS"/>
              </a:rPr>
              <a:t>AND </a:t>
            </a:r>
            <a:r>
              <a:rPr sz="2600" b="1" spc="-114" dirty="0">
                <a:latin typeface="Trebuchet MS"/>
                <a:cs typeface="Trebuchet MS"/>
              </a:rPr>
              <a:t>PROCESSING </a:t>
            </a:r>
            <a:r>
              <a:rPr sz="2600" b="1" spc="-200" dirty="0">
                <a:latin typeface="Trebuchet MS"/>
                <a:cs typeface="Trebuchet MS"/>
              </a:rPr>
              <a:t>OF</a:t>
            </a:r>
            <a:r>
              <a:rPr sz="2600" b="1" spc="-595" dirty="0">
                <a:latin typeface="Trebuchet MS"/>
                <a:cs typeface="Trebuchet MS"/>
              </a:rPr>
              <a:t> </a:t>
            </a:r>
            <a:r>
              <a:rPr sz="2600" b="1" spc="-220" dirty="0">
                <a:latin typeface="Trebuchet MS"/>
                <a:cs typeface="Trebuchet MS"/>
              </a:rPr>
              <a:t>CLAY  </a:t>
            </a:r>
            <a:r>
              <a:rPr sz="2600" b="1" spc="-135" dirty="0">
                <a:latin typeface="Trebuchet MS"/>
                <a:cs typeface="Trebuchet MS"/>
              </a:rPr>
              <a:t>PRODUCTS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  <a:tabLst>
                <a:tab pos="892810" algn="l"/>
                <a:tab pos="1901189" algn="l"/>
                <a:tab pos="2432685" algn="l"/>
                <a:tab pos="4029710" algn="l"/>
                <a:tab pos="5495925" algn="l"/>
              </a:tabLst>
            </a:pP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	cla</a:t>
            </a:r>
            <a:r>
              <a:rPr sz="2600" spc="-1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	of	ma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erials	i</a:t>
            </a:r>
            <a:r>
              <a:rPr sz="2600" spc="-1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	t</a:t>
            </a:r>
            <a:r>
              <a:rPr sz="2600" spc="-1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99589" algn="l"/>
                <a:tab pos="2816860" algn="l"/>
                <a:tab pos="4512945" algn="l"/>
                <a:tab pos="5495290" algn="l"/>
              </a:tabLst>
            </a:pPr>
            <a:r>
              <a:rPr sz="2600" dirty="0">
                <a:latin typeface="Arial"/>
                <a:cs typeface="Arial"/>
              </a:rPr>
              <a:t>stru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ural	cl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y	produc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	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	the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600"/>
              </a:lnSpc>
              <a:spcBef>
                <a:spcPts val="10"/>
              </a:spcBef>
            </a:pPr>
            <a:r>
              <a:rPr sz="2600" spc="-5" dirty="0">
                <a:latin typeface="Arial"/>
                <a:cs typeface="Arial"/>
              </a:rPr>
              <a:t>whitewares. </a:t>
            </a:r>
            <a:r>
              <a:rPr sz="2600" dirty="0">
                <a:latin typeface="Arial"/>
                <a:cs typeface="Arial"/>
              </a:rPr>
              <a:t>In addition to clay </a:t>
            </a:r>
            <a:r>
              <a:rPr sz="2600" spc="-5" dirty="0">
                <a:latin typeface="Arial"/>
                <a:cs typeface="Arial"/>
              </a:rPr>
              <a:t>(being  </a:t>
            </a:r>
            <a:r>
              <a:rPr sz="2600" dirty="0">
                <a:latin typeface="Arial"/>
                <a:cs typeface="Arial"/>
              </a:rPr>
              <a:t>composed of </a:t>
            </a:r>
            <a:r>
              <a:rPr sz="2600" spc="-5" dirty="0">
                <a:latin typeface="Arial"/>
                <a:cs typeface="Arial"/>
              </a:rPr>
              <a:t>alumina </a:t>
            </a:r>
            <a:r>
              <a:rPr sz="2600" dirty="0">
                <a:latin typeface="Arial"/>
                <a:cs typeface="Arial"/>
              </a:rPr>
              <a:t>(Al</a:t>
            </a:r>
            <a:r>
              <a:rPr sz="2550" baseline="-6535" dirty="0">
                <a:latin typeface="Arial"/>
                <a:cs typeface="Arial"/>
              </a:rPr>
              <a:t>2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550" baseline="-6535" dirty="0">
                <a:latin typeface="Arial"/>
                <a:cs typeface="Arial"/>
              </a:rPr>
              <a:t>3</a:t>
            </a:r>
            <a:r>
              <a:rPr sz="2600" dirty="0">
                <a:latin typeface="Arial"/>
                <a:cs typeface="Arial"/>
              </a:rPr>
              <a:t>) and </a:t>
            </a:r>
            <a:r>
              <a:rPr sz="2600" spc="-5" dirty="0">
                <a:latin typeface="Arial"/>
                <a:cs typeface="Arial"/>
              </a:rPr>
              <a:t>silica  </a:t>
            </a:r>
            <a:r>
              <a:rPr sz="2600" dirty="0">
                <a:latin typeface="Arial"/>
                <a:cs typeface="Arial"/>
              </a:rPr>
              <a:t>(SiO</a:t>
            </a:r>
            <a:r>
              <a:rPr sz="2550" baseline="-6535" dirty="0">
                <a:latin typeface="Arial"/>
                <a:cs typeface="Arial"/>
              </a:rPr>
              <a:t>2</a:t>
            </a:r>
            <a:r>
              <a:rPr sz="2600" dirty="0">
                <a:latin typeface="Arial"/>
                <a:cs typeface="Arial"/>
              </a:rPr>
              <a:t>)), many of these </a:t>
            </a:r>
            <a:r>
              <a:rPr sz="2600" spc="-5" dirty="0">
                <a:latin typeface="Arial"/>
                <a:cs typeface="Arial"/>
              </a:rPr>
              <a:t>products </a:t>
            </a:r>
            <a:r>
              <a:rPr sz="2600" dirty="0">
                <a:latin typeface="Arial"/>
                <a:cs typeface="Arial"/>
              </a:rPr>
              <a:t>also  contain </a:t>
            </a:r>
            <a:r>
              <a:rPr sz="2600" spc="-5" dirty="0">
                <a:latin typeface="Arial"/>
                <a:cs typeface="Arial"/>
              </a:rPr>
              <a:t>other ingredients. After </a:t>
            </a:r>
            <a:r>
              <a:rPr sz="2600" dirty="0">
                <a:latin typeface="Arial"/>
                <a:cs typeface="Arial"/>
              </a:rPr>
              <a:t>having  been </a:t>
            </a:r>
            <a:r>
              <a:rPr sz="2600" spc="-5" dirty="0">
                <a:latin typeface="Arial"/>
                <a:cs typeface="Arial"/>
              </a:rPr>
              <a:t>formed, pieces </a:t>
            </a:r>
            <a:r>
              <a:rPr sz="2600" dirty="0">
                <a:latin typeface="Arial"/>
                <a:cs typeface="Arial"/>
              </a:rPr>
              <a:t>most </a:t>
            </a:r>
            <a:r>
              <a:rPr sz="2600" spc="-5" dirty="0">
                <a:latin typeface="Arial"/>
                <a:cs typeface="Arial"/>
              </a:rPr>
              <a:t>often must </a:t>
            </a:r>
            <a:r>
              <a:rPr sz="2600" dirty="0">
                <a:latin typeface="Arial"/>
                <a:cs typeface="Arial"/>
              </a:rPr>
              <a:t>be  subjected to </a:t>
            </a:r>
            <a:r>
              <a:rPr sz="2600" spc="-5" dirty="0">
                <a:latin typeface="Arial"/>
                <a:cs typeface="Arial"/>
              </a:rPr>
              <a:t>drying and firing operations;  </a:t>
            </a:r>
            <a:r>
              <a:rPr sz="2600" dirty="0">
                <a:latin typeface="Arial"/>
                <a:cs typeface="Arial"/>
              </a:rPr>
              <a:t>each  of  </a:t>
            </a:r>
            <a:r>
              <a:rPr sz="2600" spc="-5" dirty="0">
                <a:latin typeface="Arial"/>
                <a:cs typeface="Arial"/>
              </a:rPr>
              <a:t>the  ingredients  influences </a:t>
            </a:r>
            <a:r>
              <a:rPr sz="2600" spc="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8DAB7B-A2FC-45B2-BED1-590C4E87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728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4475" algn="l"/>
                <a:tab pos="2346325" algn="l"/>
                <a:tab pos="3919854" algn="l"/>
                <a:tab pos="5666740" algn="l"/>
              </a:tabLst>
            </a:pPr>
            <a:r>
              <a:rPr spc="-5" dirty="0">
                <a:latin typeface="Georgia"/>
                <a:cs typeface="Georgia"/>
              </a:rPr>
              <a:t>strengt</a:t>
            </a:r>
            <a:r>
              <a:rPr dirty="0">
                <a:latin typeface="Georgia"/>
                <a:cs typeface="Georgia"/>
              </a:rPr>
              <a:t>h	and	</a:t>
            </a:r>
            <a:r>
              <a:rPr spc="-5" dirty="0">
                <a:latin typeface="Georgia"/>
                <a:cs typeface="Georgia"/>
              </a:rPr>
              <a:t>exc</a:t>
            </a:r>
            <a:r>
              <a:rPr spc="-10" dirty="0">
                <a:latin typeface="Georgia"/>
                <a:cs typeface="Georgia"/>
              </a:rPr>
              <a:t>e</a:t>
            </a:r>
            <a:r>
              <a:rPr spc="-5" dirty="0">
                <a:latin typeface="Georgia"/>
                <a:cs typeface="Georgia"/>
              </a:rPr>
              <a:t>llen</a:t>
            </a:r>
            <a:r>
              <a:rPr dirty="0">
                <a:latin typeface="Georgia"/>
                <a:cs typeface="Georgia"/>
              </a:rPr>
              <a:t>t	resistance	</a:t>
            </a:r>
            <a:r>
              <a:rPr spc="-5" dirty="0">
                <a:latin typeface="Georgia"/>
                <a:cs typeface="Georgia"/>
              </a:rPr>
              <a:t>to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810" cy="701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thermal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shock.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2600" b="1" spc="-20" dirty="0">
                <a:latin typeface="Trebuchet MS"/>
                <a:cs typeface="Trebuchet MS"/>
              </a:rPr>
              <a:t>CLAY</a:t>
            </a:r>
            <a:r>
              <a:rPr sz="2600" b="1" spc="-215" dirty="0">
                <a:latin typeface="Trebuchet MS"/>
                <a:cs typeface="Trebuchet MS"/>
              </a:rPr>
              <a:t> </a:t>
            </a:r>
            <a:r>
              <a:rPr sz="2600" b="1" spc="40" dirty="0">
                <a:latin typeface="Trebuchet MS"/>
                <a:cs typeface="Trebuchet MS"/>
              </a:rPr>
              <a:t>PRODUCTS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600" spc="-5" dirty="0">
                <a:latin typeface="Georgia"/>
                <a:cs typeface="Georgia"/>
              </a:rPr>
              <a:t>One of the </a:t>
            </a:r>
            <a:r>
              <a:rPr sz="2600" dirty="0">
                <a:latin typeface="Georgia"/>
                <a:cs typeface="Georgia"/>
              </a:rPr>
              <a:t>most </a:t>
            </a:r>
            <a:r>
              <a:rPr sz="2600" spc="-5" dirty="0">
                <a:latin typeface="Georgia"/>
                <a:cs typeface="Georgia"/>
              </a:rPr>
              <a:t>widely used ceramic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raw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5"/>
              </a:spcBef>
            </a:pPr>
            <a:r>
              <a:rPr sz="2600" dirty="0">
                <a:latin typeface="Georgia"/>
                <a:cs typeface="Georgia"/>
              </a:rPr>
              <a:t>materials is </a:t>
            </a:r>
            <a:r>
              <a:rPr sz="2600" spc="-5" dirty="0">
                <a:latin typeface="Georgia"/>
                <a:cs typeface="Georgia"/>
              </a:rPr>
              <a:t>clay. </a:t>
            </a:r>
            <a:r>
              <a:rPr sz="2600" dirty="0">
                <a:latin typeface="Georgia"/>
                <a:cs typeface="Georgia"/>
              </a:rPr>
              <a:t>This </a:t>
            </a:r>
            <a:r>
              <a:rPr sz="2600" spc="-5" dirty="0">
                <a:latin typeface="Georgia"/>
                <a:cs typeface="Georgia"/>
              </a:rPr>
              <a:t>inexpensive  ingredient, </a:t>
            </a:r>
            <a:r>
              <a:rPr sz="2600" dirty="0">
                <a:latin typeface="Georgia"/>
                <a:cs typeface="Georgia"/>
              </a:rPr>
              <a:t>found naturally in great  </a:t>
            </a:r>
            <a:r>
              <a:rPr sz="2600" spc="-5" dirty="0">
                <a:latin typeface="Georgia"/>
                <a:cs typeface="Georgia"/>
              </a:rPr>
              <a:t>abundance, often </a:t>
            </a:r>
            <a:r>
              <a:rPr sz="2600" dirty="0">
                <a:latin typeface="Georgia"/>
                <a:cs typeface="Georgia"/>
              </a:rPr>
              <a:t>is naturally </a:t>
            </a:r>
            <a:r>
              <a:rPr sz="2600" spc="-5" dirty="0">
                <a:latin typeface="Georgia"/>
                <a:cs typeface="Georgia"/>
              </a:rPr>
              <a:t>used </a:t>
            </a:r>
            <a:r>
              <a:rPr sz="2600" dirty="0">
                <a:latin typeface="Georgia"/>
                <a:cs typeface="Georgia"/>
              </a:rPr>
              <a:t>as  mined (extracted) (without any  </a:t>
            </a:r>
            <a:r>
              <a:rPr sz="2600" spc="-5" dirty="0">
                <a:latin typeface="Georgia"/>
                <a:cs typeface="Georgia"/>
              </a:rPr>
              <a:t>upgrading of quality). </a:t>
            </a:r>
            <a:r>
              <a:rPr sz="2600" dirty="0">
                <a:latin typeface="Georgia"/>
                <a:cs typeface="Georgia"/>
              </a:rPr>
              <a:t>Another </a:t>
            </a:r>
            <a:r>
              <a:rPr sz="2600" spc="-5" dirty="0">
                <a:latin typeface="Georgia"/>
                <a:cs typeface="Georgia"/>
              </a:rPr>
              <a:t>reason</a:t>
            </a:r>
            <a:r>
              <a:rPr sz="2600" spc="-46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for  </a:t>
            </a:r>
            <a:r>
              <a:rPr sz="2600" dirty="0">
                <a:latin typeface="Georgia"/>
                <a:cs typeface="Georgia"/>
              </a:rPr>
              <a:t>its </a:t>
            </a:r>
            <a:r>
              <a:rPr sz="2600" spc="-5" dirty="0">
                <a:latin typeface="Georgia"/>
                <a:cs typeface="Georgia"/>
              </a:rPr>
              <a:t>popularity lies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the ease </a:t>
            </a:r>
            <a:r>
              <a:rPr sz="2600" spc="5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forming;  when  </a:t>
            </a:r>
            <a:r>
              <a:rPr sz="2600" dirty="0">
                <a:latin typeface="Georgia"/>
                <a:cs typeface="Georgia"/>
              </a:rPr>
              <a:t>mixed  in  </a:t>
            </a:r>
            <a:r>
              <a:rPr sz="2600" spc="-5" dirty="0">
                <a:latin typeface="Georgia"/>
                <a:cs typeface="Georgia"/>
              </a:rPr>
              <a:t>the  proper</a:t>
            </a:r>
            <a:r>
              <a:rPr sz="2600" spc="-27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proportions,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670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3040" algn="l"/>
                <a:tab pos="2213610" algn="l"/>
                <a:tab pos="3037205" algn="l"/>
                <a:tab pos="4027170" algn="l"/>
                <a:tab pos="5146040" algn="l"/>
              </a:tabLst>
            </a:pPr>
            <a:r>
              <a:rPr dirty="0"/>
              <a:t>chang</a:t>
            </a:r>
            <a:r>
              <a:rPr spc="-15" dirty="0"/>
              <a:t>e</a:t>
            </a:r>
            <a:r>
              <a:rPr dirty="0"/>
              <a:t>s	</a:t>
            </a:r>
            <a:r>
              <a:rPr spc="-20" dirty="0"/>
              <a:t>t</a:t>
            </a:r>
            <a:r>
              <a:rPr dirty="0"/>
              <a:t>h</a:t>
            </a:r>
            <a:r>
              <a:rPr spc="5" dirty="0"/>
              <a:t>a</a:t>
            </a:r>
            <a:r>
              <a:rPr dirty="0"/>
              <a:t>t	t</a:t>
            </a:r>
            <a:r>
              <a:rPr spc="-15" dirty="0"/>
              <a:t>a</a:t>
            </a:r>
            <a:r>
              <a:rPr dirty="0"/>
              <a:t>ke	place	d</a:t>
            </a:r>
            <a:r>
              <a:rPr spc="5" dirty="0"/>
              <a:t>u</a:t>
            </a:r>
            <a:r>
              <a:rPr dirty="0"/>
              <a:t>r</a:t>
            </a:r>
            <a:r>
              <a:rPr spc="-20" dirty="0"/>
              <a:t>i</a:t>
            </a:r>
            <a:r>
              <a:rPr dirty="0"/>
              <a:t>ng	t</a:t>
            </a:r>
            <a:r>
              <a:rPr spc="-15" dirty="0"/>
              <a:t>h</a:t>
            </a:r>
            <a:r>
              <a:rPr dirty="0"/>
              <a:t>ese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60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0905" cy="11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8005" algn="l"/>
                <a:tab pos="2670810" algn="l"/>
                <a:tab pos="3427729" algn="l"/>
                <a:tab pos="4923790" algn="l"/>
                <a:tab pos="5499100" algn="l"/>
              </a:tabLst>
            </a:pPr>
            <a:r>
              <a:rPr sz="2600" dirty="0">
                <a:latin typeface="Arial"/>
                <a:cs typeface="Arial"/>
              </a:rPr>
              <a:t>proc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sses	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	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	fea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ures	of	t</a:t>
            </a:r>
            <a:r>
              <a:rPr sz="2600" spc="-1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finished</a:t>
            </a:r>
            <a:r>
              <a:rPr sz="2600" spc="-5" dirty="0">
                <a:latin typeface="Arial"/>
                <a:cs typeface="Arial"/>
              </a:rPr>
              <a:t> piece.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918330"/>
            <a:ext cx="5972810" cy="498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The as-mined </a:t>
            </a:r>
            <a:r>
              <a:rPr sz="2600" spc="-5" dirty="0">
                <a:latin typeface="Arial"/>
                <a:cs typeface="Arial"/>
              </a:rPr>
              <a:t>raw materials </a:t>
            </a:r>
            <a:r>
              <a:rPr sz="2600" dirty="0">
                <a:latin typeface="Arial"/>
                <a:cs typeface="Arial"/>
              </a:rPr>
              <a:t>usually</a:t>
            </a:r>
            <a:r>
              <a:rPr sz="2600" spc="-49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have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53085" algn="l"/>
                <a:tab pos="1186180" algn="l"/>
                <a:tab pos="2570480" algn="l"/>
                <a:tab pos="3018155" algn="l"/>
                <a:tab pos="4220845" algn="l"/>
                <a:tab pos="4778375" algn="l"/>
              </a:tabLst>
            </a:pPr>
            <a:r>
              <a:rPr sz="2600" dirty="0">
                <a:latin typeface="Arial"/>
                <a:cs typeface="Arial"/>
              </a:rPr>
              <a:t>to	go	</a:t>
            </a:r>
            <a:r>
              <a:rPr sz="2600" spc="-5" dirty="0">
                <a:latin typeface="Arial"/>
                <a:cs typeface="Arial"/>
              </a:rPr>
              <a:t>through	</a:t>
            </a:r>
            <a:r>
              <a:rPr sz="2600" dirty="0">
                <a:latin typeface="Arial"/>
                <a:cs typeface="Arial"/>
              </a:rPr>
              <a:t>a	milling	or	grinding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operation in </a:t>
            </a:r>
            <a:r>
              <a:rPr sz="2600" spc="-5" dirty="0">
                <a:latin typeface="Arial"/>
                <a:cs typeface="Arial"/>
              </a:rPr>
              <a:t>which particle size </a:t>
            </a:r>
            <a:r>
              <a:rPr sz="2600" spc="-10" dirty="0">
                <a:latin typeface="Arial"/>
                <a:cs typeface="Arial"/>
              </a:rPr>
              <a:t>is  </a:t>
            </a:r>
            <a:r>
              <a:rPr sz="2600" dirty="0">
                <a:latin typeface="Arial"/>
                <a:cs typeface="Arial"/>
              </a:rPr>
              <a:t>reduced; </a:t>
            </a:r>
            <a:r>
              <a:rPr sz="2600" spc="-5" dirty="0">
                <a:latin typeface="Arial"/>
                <a:cs typeface="Arial"/>
              </a:rPr>
              <a:t>this </a:t>
            </a:r>
            <a:r>
              <a:rPr sz="2600" spc="-10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followed </a:t>
            </a:r>
            <a:r>
              <a:rPr sz="2600" spc="-5" dirty="0">
                <a:latin typeface="Arial"/>
                <a:cs typeface="Arial"/>
              </a:rPr>
              <a:t>by </a:t>
            </a:r>
            <a:r>
              <a:rPr sz="2600" dirty="0">
                <a:latin typeface="Arial"/>
                <a:cs typeface="Arial"/>
              </a:rPr>
              <a:t>screening or  </a:t>
            </a:r>
            <a:r>
              <a:rPr sz="2600" spc="-5" dirty="0">
                <a:latin typeface="Arial"/>
                <a:cs typeface="Arial"/>
              </a:rPr>
              <a:t>sizing </a:t>
            </a:r>
            <a:r>
              <a:rPr sz="2600" dirty="0">
                <a:latin typeface="Arial"/>
                <a:cs typeface="Arial"/>
              </a:rPr>
              <a:t>to produce a powdered product  having a desired </a:t>
            </a:r>
            <a:r>
              <a:rPr sz="2600" spc="-5" dirty="0">
                <a:latin typeface="Arial"/>
                <a:cs typeface="Arial"/>
              </a:rPr>
              <a:t>range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particle </a:t>
            </a:r>
            <a:r>
              <a:rPr sz="2600" spc="5" dirty="0">
                <a:latin typeface="Arial"/>
                <a:cs typeface="Arial"/>
              </a:rPr>
              <a:t>sizes.  </a:t>
            </a:r>
            <a:r>
              <a:rPr sz="2600" dirty="0">
                <a:latin typeface="Arial"/>
                <a:cs typeface="Arial"/>
              </a:rPr>
              <a:t>For  multicomponent  systems, 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powders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2015" algn="l"/>
                <a:tab pos="1402715" algn="l"/>
                <a:tab pos="3096895" algn="l"/>
                <a:tab pos="4332605" algn="l"/>
                <a:tab pos="5367020" algn="l"/>
              </a:tabLst>
            </a:pPr>
            <a:r>
              <a:rPr dirty="0"/>
              <a:t>must	</a:t>
            </a:r>
            <a:r>
              <a:rPr spc="-10" dirty="0"/>
              <a:t>b</a:t>
            </a:r>
            <a:r>
              <a:rPr dirty="0"/>
              <a:t>e	</a:t>
            </a:r>
            <a:r>
              <a:rPr spc="-20" dirty="0"/>
              <a:t>t</a:t>
            </a:r>
            <a:r>
              <a:rPr dirty="0"/>
              <a:t>h</a:t>
            </a:r>
            <a:r>
              <a:rPr spc="5" dirty="0"/>
              <a:t>o</a:t>
            </a:r>
            <a:r>
              <a:rPr dirty="0"/>
              <a:t>r</a:t>
            </a:r>
            <a:r>
              <a:rPr spc="-15" dirty="0"/>
              <a:t>o</a:t>
            </a:r>
            <a:r>
              <a:rPr dirty="0"/>
              <a:t>ughly	(totally)	mixed	with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0905" cy="7258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280" algn="l"/>
                <a:tab pos="1669414" algn="l"/>
                <a:tab pos="3013075" algn="l"/>
                <a:tab pos="3916045" algn="l"/>
                <a:tab pos="5680075" algn="l"/>
              </a:tabLst>
            </a:pPr>
            <a:r>
              <a:rPr sz="2600" dirty="0">
                <a:latin typeface="Arial"/>
                <a:cs typeface="Arial"/>
              </a:rPr>
              <a:t>w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ter	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	p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aps	oth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	i</a:t>
            </a:r>
            <a:r>
              <a:rPr sz="2600" spc="-1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nts	to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give </a:t>
            </a:r>
            <a:r>
              <a:rPr sz="2600" spc="-5" dirty="0">
                <a:latin typeface="Arial"/>
                <a:cs typeface="Arial"/>
              </a:rPr>
              <a:t>flow characteristics </a:t>
            </a:r>
            <a:r>
              <a:rPr sz="2600" dirty="0">
                <a:latin typeface="Arial"/>
                <a:cs typeface="Arial"/>
              </a:rPr>
              <a:t>that are  </a:t>
            </a:r>
            <a:r>
              <a:rPr sz="2600" spc="-5" dirty="0">
                <a:latin typeface="Arial"/>
                <a:cs typeface="Arial"/>
              </a:rPr>
              <a:t>compatible </a:t>
            </a:r>
            <a:r>
              <a:rPr sz="2600" dirty="0">
                <a:latin typeface="Arial"/>
                <a:cs typeface="Arial"/>
              </a:rPr>
              <a:t>with </a:t>
            </a:r>
            <a:r>
              <a:rPr sz="2600" spc="-5" dirty="0">
                <a:latin typeface="Arial"/>
                <a:cs typeface="Arial"/>
              </a:rPr>
              <a:t>the particular forming  </a:t>
            </a:r>
            <a:r>
              <a:rPr sz="2600" dirty="0">
                <a:latin typeface="Arial"/>
                <a:cs typeface="Arial"/>
              </a:rPr>
              <a:t>technique. The </a:t>
            </a:r>
            <a:r>
              <a:rPr sz="2600" spc="-5" dirty="0">
                <a:latin typeface="Arial"/>
                <a:cs typeface="Arial"/>
              </a:rPr>
              <a:t>formed piece </a:t>
            </a:r>
            <a:r>
              <a:rPr sz="2600" dirty="0">
                <a:latin typeface="Arial"/>
                <a:cs typeface="Arial"/>
              </a:rPr>
              <a:t>must </a:t>
            </a:r>
            <a:r>
              <a:rPr sz="2600" spc="-5" dirty="0">
                <a:latin typeface="Arial"/>
                <a:cs typeface="Arial"/>
              </a:rPr>
              <a:t>have  </a:t>
            </a:r>
            <a:r>
              <a:rPr sz="2600" dirty="0">
                <a:latin typeface="Arial"/>
                <a:cs typeface="Arial"/>
              </a:rPr>
              <a:t>sufficient mechanical strength to </a:t>
            </a:r>
            <a:r>
              <a:rPr sz="2600" spc="-5" dirty="0">
                <a:latin typeface="Arial"/>
                <a:cs typeface="Arial"/>
              </a:rPr>
              <a:t>remain  </a:t>
            </a:r>
            <a:r>
              <a:rPr sz="2600" dirty="0">
                <a:latin typeface="Arial"/>
                <a:cs typeface="Arial"/>
              </a:rPr>
              <a:t>intact </a:t>
            </a:r>
            <a:r>
              <a:rPr sz="2600" spc="-5" dirty="0">
                <a:latin typeface="Arial"/>
                <a:cs typeface="Arial"/>
              </a:rPr>
              <a:t>during transporting, </a:t>
            </a:r>
            <a:r>
              <a:rPr sz="2600" dirty="0">
                <a:latin typeface="Arial"/>
                <a:cs typeface="Arial"/>
              </a:rPr>
              <a:t>drying, and  </a:t>
            </a:r>
            <a:r>
              <a:rPr sz="2600" spc="-5" dirty="0">
                <a:latin typeface="Arial"/>
                <a:cs typeface="Arial"/>
              </a:rPr>
              <a:t>firing operations. Two common shaping  </a:t>
            </a:r>
            <a:r>
              <a:rPr sz="2600" dirty="0">
                <a:latin typeface="Arial"/>
                <a:cs typeface="Arial"/>
              </a:rPr>
              <a:t>techniques are </a:t>
            </a:r>
            <a:r>
              <a:rPr sz="2600" spc="-5" dirty="0">
                <a:latin typeface="Arial"/>
                <a:cs typeface="Arial"/>
              </a:rPr>
              <a:t>utilized </a:t>
            </a:r>
            <a:r>
              <a:rPr sz="2600" dirty="0">
                <a:latin typeface="Arial"/>
                <a:cs typeface="Arial"/>
              </a:rPr>
              <a:t>for forming clay-  based compositions: </a:t>
            </a:r>
            <a:r>
              <a:rPr sz="2600" b="1" spc="-5" dirty="0">
                <a:latin typeface="Arial"/>
                <a:cs typeface="Arial"/>
              </a:rPr>
              <a:t>hydroplastic  </a:t>
            </a:r>
            <a:r>
              <a:rPr sz="2600" b="1" dirty="0">
                <a:latin typeface="Arial"/>
                <a:cs typeface="Arial"/>
              </a:rPr>
              <a:t>forming </a:t>
            </a:r>
            <a:r>
              <a:rPr sz="2600" spc="-5" dirty="0">
                <a:latin typeface="Arial"/>
                <a:cs typeface="Arial"/>
              </a:rPr>
              <a:t>and </a:t>
            </a:r>
            <a:r>
              <a:rPr sz="2600" b="1" spc="-5" dirty="0">
                <a:latin typeface="Arial"/>
                <a:cs typeface="Arial"/>
              </a:rPr>
              <a:t>slip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casting.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1287525"/>
            <a:ext cx="29546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35" dirty="0">
                <a:latin typeface="Trebuchet MS"/>
                <a:cs typeface="Trebuchet MS"/>
              </a:rPr>
              <a:t>Hydroplastic</a:t>
            </a:r>
            <a:r>
              <a:rPr b="1" spc="-254" dirty="0">
                <a:latin typeface="Trebuchet MS"/>
                <a:cs typeface="Trebuchet MS"/>
              </a:rPr>
              <a:t> </a:t>
            </a:r>
            <a:r>
              <a:rPr b="1" spc="-155" dirty="0">
                <a:latin typeface="Trebuchet MS"/>
                <a:cs typeface="Trebuchet MS"/>
              </a:rPr>
              <a:t>Forming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874266"/>
            <a:ext cx="5970270" cy="7258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3100" algn="l"/>
                <a:tab pos="2488565" algn="l"/>
                <a:tab pos="3752850" algn="l"/>
                <a:tab pos="4613275" algn="l"/>
              </a:tabLst>
            </a:pPr>
            <a:r>
              <a:rPr sz="2600" dirty="0">
                <a:latin typeface="Arial"/>
                <a:cs typeface="Arial"/>
              </a:rPr>
              <a:t>As	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2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	</a:t>
            </a:r>
            <a:r>
              <a:rPr sz="2600" spc="-10" dirty="0">
                <a:latin typeface="Arial"/>
                <a:cs typeface="Arial"/>
              </a:rPr>
              <a:t>ab</a:t>
            </a:r>
            <a:r>
              <a:rPr sz="2600" dirty="0">
                <a:latin typeface="Arial"/>
                <a:cs typeface="Arial"/>
              </a:rPr>
              <a:t>ove,	clay	min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als,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51865" algn="l"/>
                <a:tab pos="1981835" algn="l"/>
                <a:tab pos="2719070" algn="l"/>
                <a:tab pos="3767454" algn="l"/>
                <a:tab pos="5092700" algn="l"/>
              </a:tabLst>
            </a:pPr>
            <a:r>
              <a:rPr sz="2600" dirty="0">
                <a:latin typeface="Arial"/>
                <a:cs typeface="Arial"/>
              </a:rPr>
              <a:t>w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	m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xed	with	</a:t>
            </a:r>
            <a:r>
              <a:rPr sz="2600" spc="-1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ater,	become	highly</a:t>
            </a:r>
            <a:endParaRPr sz="2600">
              <a:latin typeface="Arial"/>
              <a:cs typeface="Arial"/>
            </a:endParaRPr>
          </a:p>
          <a:p>
            <a:pPr marL="12700" marR="5715" algn="just">
              <a:lnSpc>
                <a:spcPct val="1917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plastic </a:t>
            </a:r>
            <a:r>
              <a:rPr sz="2600" spc="-5" dirty="0">
                <a:latin typeface="Arial"/>
                <a:cs typeface="Arial"/>
              </a:rPr>
              <a:t>and flexible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may </a:t>
            </a:r>
            <a:r>
              <a:rPr sz="2600" dirty="0">
                <a:latin typeface="Arial"/>
                <a:cs typeface="Arial"/>
              </a:rPr>
              <a:t>be </a:t>
            </a:r>
            <a:r>
              <a:rPr sz="2600" spc="-5" dirty="0">
                <a:latin typeface="Arial"/>
                <a:cs typeface="Arial"/>
              </a:rPr>
              <a:t>molded  </a:t>
            </a:r>
            <a:r>
              <a:rPr sz="2600" dirty="0">
                <a:latin typeface="Arial"/>
                <a:cs typeface="Arial"/>
              </a:rPr>
              <a:t>without cracking; </a:t>
            </a:r>
            <a:r>
              <a:rPr sz="2600" spc="-5" dirty="0">
                <a:latin typeface="Arial"/>
                <a:cs typeface="Arial"/>
              </a:rPr>
              <a:t>however, </a:t>
            </a:r>
            <a:r>
              <a:rPr sz="2600" dirty="0">
                <a:latin typeface="Arial"/>
                <a:cs typeface="Arial"/>
              </a:rPr>
              <a:t>they </a:t>
            </a:r>
            <a:r>
              <a:rPr sz="2600" spc="-5" dirty="0">
                <a:latin typeface="Arial"/>
                <a:cs typeface="Arial"/>
              </a:rPr>
              <a:t>have  </a:t>
            </a:r>
            <a:r>
              <a:rPr sz="2600" dirty="0">
                <a:latin typeface="Arial"/>
                <a:cs typeface="Arial"/>
              </a:rPr>
              <a:t>extremely low </a:t>
            </a:r>
            <a:r>
              <a:rPr sz="2600" spc="-5" dirty="0">
                <a:latin typeface="Arial"/>
                <a:cs typeface="Arial"/>
              </a:rPr>
              <a:t>yield </a:t>
            </a:r>
            <a:r>
              <a:rPr sz="2600" dirty="0">
                <a:latin typeface="Arial"/>
                <a:cs typeface="Arial"/>
              </a:rPr>
              <a:t>strengths. The  </a:t>
            </a:r>
            <a:r>
              <a:rPr sz="2600" spc="-5" dirty="0">
                <a:latin typeface="Arial"/>
                <a:cs typeface="Arial"/>
              </a:rPr>
              <a:t>consistency (water–clay </a:t>
            </a:r>
            <a:r>
              <a:rPr sz="2600" dirty="0">
                <a:latin typeface="Arial"/>
                <a:cs typeface="Arial"/>
              </a:rPr>
              <a:t>constant </a:t>
            </a:r>
            <a:r>
              <a:rPr sz="2600" spc="-5" dirty="0">
                <a:latin typeface="Arial"/>
                <a:cs typeface="Arial"/>
              </a:rPr>
              <a:t>ratio)  </a:t>
            </a:r>
            <a:r>
              <a:rPr sz="2600" dirty="0">
                <a:latin typeface="Arial"/>
                <a:cs typeface="Arial"/>
              </a:rPr>
              <a:t>of the </a:t>
            </a:r>
            <a:r>
              <a:rPr sz="2600" spc="-5" dirty="0">
                <a:latin typeface="Arial"/>
                <a:cs typeface="Arial"/>
              </a:rPr>
              <a:t>hydroplastic </a:t>
            </a:r>
            <a:r>
              <a:rPr sz="2600" dirty="0">
                <a:latin typeface="Arial"/>
                <a:cs typeface="Arial"/>
              </a:rPr>
              <a:t>mass </a:t>
            </a:r>
            <a:r>
              <a:rPr sz="2600" spc="-5" dirty="0">
                <a:latin typeface="Arial"/>
                <a:cs typeface="Arial"/>
              </a:rPr>
              <a:t>must </a:t>
            </a:r>
            <a:r>
              <a:rPr sz="2600" spc="5" dirty="0">
                <a:latin typeface="Arial"/>
                <a:cs typeface="Arial"/>
              </a:rPr>
              <a:t>give </a:t>
            </a:r>
            <a:r>
              <a:rPr sz="2600" dirty="0">
                <a:latin typeface="Arial"/>
                <a:cs typeface="Arial"/>
              </a:rPr>
              <a:t>a  yield strength sufficient to permit a  formed </a:t>
            </a:r>
            <a:r>
              <a:rPr sz="2600" spc="-5" dirty="0">
                <a:latin typeface="Arial"/>
                <a:cs typeface="Arial"/>
              </a:rPr>
              <a:t>ware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5" dirty="0">
                <a:latin typeface="Arial"/>
                <a:cs typeface="Arial"/>
              </a:rPr>
              <a:t>maintain </a:t>
            </a:r>
            <a:r>
              <a:rPr sz="2600" dirty="0">
                <a:latin typeface="Arial"/>
                <a:cs typeface="Arial"/>
              </a:rPr>
              <a:t>its </a:t>
            </a:r>
            <a:r>
              <a:rPr sz="2600" spc="-5" dirty="0">
                <a:latin typeface="Arial"/>
                <a:cs typeface="Arial"/>
              </a:rPr>
              <a:t>shape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during  handling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drying.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6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spc="-5" dirty="0"/>
              <a:t>most </a:t>
            </a:r>
            <a:r>
              <a:rPr dirty="0"/>
              <a:t>common hydroplastic</a:t>
            </a:r>
            <a:r>
              <a:rPr spc="490" dirty="0"/>
              <a:t> </a:t>
            </a:r>
            <a:r>
              <a:rPr spc="-5" dirty="0"/>
              <a:t>forming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2175" cy="708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7980" algn="l"/>
                <a:tab pos="2030730" algn="l"/>
                <a:tab pos="3636645" algn="l"/>
                <a:tab pos="4065904" algn="l"/>
                <a:tab pos="5083175" algn="l"/>
                <a:tab pos="5441315" algn="l"/>
              </a:tabLst>
            </a:pPr>
            <a:r>
              <a:rPr sz="2600" dirty="0">
                <a:latin typeface="Arial"/>
                <a:cs typeface="Arial"/>
              </a:rPr>
              <a:t>technique	is	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xtru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,	in	w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ch	a	stiff</a:t>
            </a:r>
            <a:endParaRPr sz="2600">
              <a:latin typeface="Arial"/>
              <a:cs typeface="Arial"/>
            </a:endParaRPr>
          </a:p>
          <a:p>
            <a:pPr marL="12700" marR="6350" algn="just">
              <a:lnSpc>
                <a:spcPct val="191600"/>
              </a:lnSpc>
              <a:spcBef>
                <a:spcPts val="15"/>
              </a:spcBef>
            </a:pPr>
            <a:r>
              <a:rPr sz="2600" dirty="0">
                <a:latin typeface="Arial"/>
                <a:cs typeface="Arial"/>
              </a:rPr>
              <a:t>plastic </a:t>
            </a:r>
            <a:r>
              <a:rPr sz="2600" spc="-5" dirty="0">
                <a:latin typeface="Arial"/>
                <a:cs typeface="Arial"/>
              </a:rPr>
              <a:t>ceramic mass </a:t>
            </a:r>
            <a:r>
              <a:rPr sz="2600" dirty="0">
                <a:latin typeface="Arial"/>
                <a:cs typeface="Arial"/>
              </a:rPr>
              <a:t>is </a:t>
            </a:r>
            <a:r>
              <a:rPr sz="2600" spc="-5" dirty="0">
                <a:latin typeface="Arial"/>
                <a:cs typeface="Arial"/>
              </a:rPr>
              <a:t>forced </a:t>
            </a:r>
            <a:r>
              <a:rPr sz="2600" dirty="0">
                <a:latin typeface="Arial"/>
                <a:cs typeface="Arial"/>
              </a:rPr>
              <a:t>through a  die </a:t>
            </a:r>
            <a:r>
              <a:rPr sz="2600" spc="-5" dirty="0">
                <a:latin typeface="Arial"/>
                <a:cs typeface="Arial"/>
              </a:rPr>
              <a:t>cavity </a:t>
            </a:r>
            <a:r>
              <a:rPr sz="2600" dirty="0">
                <a:latin typeface="Arial"/>
                <a:cs typeface="Arial"/>
              </a:rPr>
              <a:t>having the </a:t>
            </a:r>
            <a:r>
              <a:rPr sz="2600" spc="-5" dirty="0">
                <a:latin typeface="Arial"/>
                <a:cs typeface="Arial"/>
              </a:rPr>
              <a:t>desired </a:t>
            </a:r>
            <a:r>
              <a:rPr sz="2600" dirty="0">
                <a:latin typeface="Arial"/>
                <a:cs typeface="Arial"/>
              </a:rPr>
              <a:t>cross-  sectional </a:t>
            </a:r>
            <a:r>
              <a:rPr sz="2600" spc="-5" dirty="0">
                <a:latin typeface="Arial"/>
                <a:cs typeface="Arial"/>
              </a:rPr>
              <a:t>geometry; </a:t>
            </a:r>
            <a:r>
              <a:rPr sz="2600" dirty="0">
                <a:latin typeface="Arial"/>
                <a:cs typeface="Arial"/>
              </a:rPr>
              <a:t>it is </a:t>
            </a:r>
            <a:r>
              <a:rPr sz="2600" spc="-5" dirty="0">
                <a:latin typeface="Arial"/>
                <a:cs typeface="Arial"/>
              </a:rPr>
              <a:t>similar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 extrusion of metals. Brick, pipe, ceramic  blocks, </a:t>
            </a:r>
            <a:r>
              <a:rPr sz="2600" spc="-5" dirty="0">
                <a:latin typeface="Arial"/>
                <a:cs typeface="Arial"/>
              </a:rPr>
              <a:t>and tiles </a:t>
            </a:r>
            <a:r>
              <a:rPr sz="2600" dirty="0">
                <a:latin typeface="Arial"/>
                <a:cs typeface="Arial"/>
              </a:rPr>
              <a:t>are all </a:t>
            </a:r>
            <a:r>
              <a:rPr sz="2600" spc="-5" dirty="0">
                <a:latin typeface="Arial"/>
                <a:cs typeface="Arial"/>
              </a:rPr>
              <a:t>commonly  </a:t>
            </a:r>
            <a:r>
              <a:rPr sz="2600" dirty="0">
                <a:latin typeface="Arial"/>
                <a:cs typeface="Arial"/>
              </a:rPr>
              <a:t>fabricated </a:t>
            </a:r>
            <a:r>
              <a:rPr sz="2600" spc="-5" dirty="0">
                <a:latin typeface="Arial"/>
                <a:cs typeface="Arial"/>
              </a:rPr>
              <a:t>using hydroplastic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forming.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600" b="1" spc="-120" dirty="0">
                <a:latin typeface="Trebuchet MS"/>
                <a:cs typeface="Trebuchet MS"/>
              </a:rPr>
              <a:t>Slip </a:t>
            </a:r>
            <a:r>
              <a:rPr sz="2600" b="1" spc="-130" dirty="0">
                <a:latin typeface="Trebuchet MS"/>
                <a:cs typeface="Trebuchet MS"/>
              </a:rPr>
              <a:t>Casting </a:t>
            </a:r>
            <a:r>
              <a:rPr sz="2600" b="1" spc="-114" dirty="0">
                <a:latin typeface="Trebuchet MS"/>
                <a:cs typeface="Trebuchet MS"/>
              </a:rPr>
              <a:t>(solid </a:t>
            </a:r>
            <a:r>
              <a:rPr sz="2600" b="1" spc="-120" dirty="0">
                <a:latin typeface="Trebuchet MS"/>
                <a:cs typeface="Trebuchet MS"/>
              </a:rPr>
              <a:t>and</a:t>
            </a:r>
            <a:r>
              <a:rPr sz="2600" b="1" spc="-455" dirty="0">
                <a:latin typeface="Trebuchet MS"/>
                <a:cs typeface="Trebuchet MS"/>
              </a:rPr>
              <a:t> </a:t>
            </a:r>
            <a:r>
              <a:rPr sz="2600" b="1" spc="-140" dirty="0">
                <a:latin typeface="Trebuchet MS"/>
                <a:cs typeface="Trebuchet MS"/>
              </a:rPr>
              <a:t>drain)</a:t>
            </a:r>
            <a:endParaRPr sz="2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500"/>
              </a:spcBef>
            </a:pPr>
            <a:r>
              <a:rPr sz="2600" dirty="0">
                <a:latin typeface="Arial"/>
                <a:cs typeface="Arial"/>
              </a:rPr>
              <a:t>Another </a:t>
            </a:r>
            <a:r>
              <a:rPr sz="2600" spc="-5" dirty="0">
                <a:latin typeface="Arial"/>
                <a:cs typeface="Arial"/>
              </a:rPr>
              <a:t>forming  process  used 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clay-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based </a:t>
            </a:r>
            <a:r>
              <a:rPr sz="2600" spc="-5" dirty="0">
                <a:latin typeface="Arial"/>
                <a:cs typeface="Arial"/>
              </a:rPr>
              <a:t>compositions </a:t>
            </a:r>
            <a:r>
              <a:rPr sz="2600" dirty="0">
                <a:latin typeface="Arial"/>
                <a:cs typeface="Arial"/>
              </a:rPr>
              <a:t>is slip casting. A</a:t>
            </a:r>
            <a:r>
              <a:rPr sz="2600" spc="-2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slip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6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868044" algn="l"/>
                <a:tab pos="2754630" algn="l"/>
                <a:tab pos="3244850" algn="l"/>
                <a:tab pos="4048760" algn="l"/>
                <a:tab pos="5201920" algn="l"/>
              </a:tabLst>
            </a:pPr>
            <a:r>
              <a:rPr dirty="0"/>
              <a:t>is	a	s</a:t>
            </a:r>
            <a:r>
              <a:rPr spc="-15" dirty="0"/>
              <a:t>u</a:t>
            </a:r>
            <a:r>
              <a:rPr dirty="0"/>
              <a:t>spension	of	clay	and/or	other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0270" cy="7258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2920" algn="l"/>
                <a:tab pos="3388360" algn="l"/>
                <a:tab pos="3919854" algn="l"/>
                <a:tab pos="5092700" algn="l"/>
              </a:tabLst>
            </a:pP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plastic	materia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s	in	</a:t>
            </a:r>
            <a:r>
              <a:rPr sz="2600" spc="-1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ater.	When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poured </a:t>
            </a:r>
            <a:r>
              <a:rPr sz="2600" spc="-5" dirty="0">
                <a:latin typeface="Arial"/>
                <a:cs typeface="Arial"/>
              </a:rPr>
              <a:t>into </a:t>
            </a:r>
            <a:r>
              <a:rPr sz="2600" dirty="0">
                <a:latin typeface="Arial"/>
                <a:cs typeface="Arial"/>
              </a:rPr>
              <a:t>a </a:t>
            </a:r>
            <a:r>
              <a:rPr sz="2600" spc="-5" dirty="0">
                <a:latin typeface="Arial"/>
                <a:cs typeface="Arial"/>
              </a:rPr>
              <a:t>porous mold, water from 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slip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absorbed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into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mold,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leaving  </a:t>
            </a:r>
            <a:r>
              <a:rPr sz="2600" spc="-5" dirty="0">
                <a:latin typeface="Arial"/>
                <a:cs typeface="Arial"/>
              </a:rPr>
              <a:t>behind </a:t>
            </a:r>
            <a:r>
              <a:rPr sz="2600" dirty="0">
                <a:latin typeface="Arial"/>
                <a:cs typeface="Arial"/>
              </a:rPr>
              <a:t>a solid </a:t>
            </a:r>
            <a:r>
              <a:rPr sz="2600" spc="-5" dirty="0">
                <a:latin typeface="Arial"/>
                <a:cs typeface="Arial"/>
              </a:rPr>
              <a:t>layer </a:t>
            </a:r>
            <a:r>
              <a:rPr sz="2600" dirty="0">
                <a:latin typeface="Arial"/>
                <a:cs typeface="Arial"/>
              </a:rPr>
              <a:t>on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spc="-10" dirty="0">
                <a:latin typeface="Arial"/>
                <a:cs typeface="Arial"/>
              </a:rPr>
              <a:t>mold </a:t>
            </a:r>
            <a:r>
              <a:rPr sz="2600" spc="-5" dirty="0">
                <a:latin typeface="Arial"/>
                <a:cs typeface="Arial"/>
              </a:rPr>
              <a:t>wall </a:t>
            </a:r>
            <a:r>
              <a:rPr sz="2600" dirty="0">
                <a:latin typeface="Arial"/>
                <a:cs typeface="Arial"/>
              </a:rPr>
              <a:t>the  thickness of </a:t>
            </a:r>
            <a:r>
              <a:rPr sz="2600" spc="-5" dirty="0">
                <a:latin typeface="Arial"/>
                <a:cs typeface="Arial"/>
              </a:rPr>
              <a:t>which depends </a:t>
            </a:r>
            <a:r>
              <a:rPr sz="2600" dirty="0">
                <a:latin typeface="Arial"/>
                <a:cs typeface="Arial"/>
              </a:rPr>
              <a:t>on the </a:t>
            </a:r>
            <a:r>
              <a:rPr sz="2600" spc="-5" dirty="0">
                <a:latin typeface="Arial"/>
                <a:cs typeface="Arial"/>
              </a:rPr>
              <a:t>time.  This process </a:t>
            </a:r>
            <a:r>
              <a:rPr sz="2600" spc="-10" dirty="0">
                <a:latin typeface="Arial"/>
                <a:cs typeface="Arial"/>
              </a:rPr>
              <a:t>may </a:t>
            </a:r>
            <a:r>
              <a:rPr sz="2600" spc="-5" dirty="0">
                <a:latin typeface="Arial"/>
                <a:cs typeface="Arial"/>
              </a:rPr>
              <a:t>be </a:t>
            </a:r>
            <a:r>
              <a:rPr sz="2600" dirty="0">
                <a:latin typeface="Arial"/>
                <a:cs typeface="Arial"/>
              </a:rPr>
              <a:t>continued </a:t>
            </a:r>
            <a:r>
              <a:rPr sz="2600" spc="-5" dirty="0">
                <a:latin typeface="Arial"/>
                <a:cs typeface="Arial"/>
              </a:rPr>
              <a:t>until </a:t>
            </a:r>
            <a:r>
              <a:rPr sz="2600" dirty="0">
                <a:latin typeface="Arial"/>
                <a:cs typeface="Arial"/>
              </a:rPr>
              <a:t>the  </a:t>
            </a:r>
            <a:r>
              <a:rPr sz="2600" spc="-5" dirty="0">
                <a:latin typeface="Arial"/>
                <a:cs typeface="Arial"/>
              </a:rPr>
              <a:t>entire mold </a:t>
            </a:r>
            <a:r>
              <a:rPr sz="2600" dirty="0">
                <a:latin typeface="Arial"/>
                <a:cs typeface="Arial"/>
              </a:rPr>
              <a:t>cavity becomes solid </a:t>
            </a:r>
            <a:r>
              <a:rPr sz="2600" spc="-5" dirty="0">
                <a:latin typeface="Arial"/>
                <a:cs typeface="Arial"/>
              </a:rPr>
              <a:t>(solid  </a:t>
            </a:r>
            <a:r>
              <a:rPr sz="2600" dirty="0">
                <a:latin typeface="Arial"/>
                <a:cs typeface="Arial"/>
              </a:rPr>
              <a:t>casting). Or it may be </a:t>
            </a:r>
            <a:r>
              <a:rPr sz="2600" spc="-5" dirty="0">
                <a:latin typeface="Arial"/>
                <a:cs typeface="Arial"/>
              </a:rPr>
              <a:t>finished </a:t>
            </a:r>
            <a:r>
              <a:rPr sz="2600" dirty="0">
                <a:latin typeface="Arial"/>
                <a:cs typeface="Arial"/>
              </a:rPr>
              <a:t>when the  solid </a:t>
            </a:r>
            <a:r>
              <a:rPr sz="2600" spc="-5" dirty="0">
                <a:latin typeface="Arial"/>
                <a:cs typeface="Arial"/>
              </a:rPr>
              <a:t>shell </a:t>
            </a:r>
            <a:r>
              <a:rPr sz="2600" dirty="0">
                <a:latin typeface="Arial"/>
                <a:cs typeface="Arial"/>
              </a:rPr>
              <a:t>wall reaches the desired  thickness,  by  </a:t>
            </a:r>
            <a:r>
              <a:rPr sz="2600" spc="-5" dirty="0">
                <a:latin typeface="Arial"/>
                <a:cs typeface="Arial"/>
              </a:rPr>
              <a:t>inverting   </a:t>
            </a:r>
            <a:r>
              <a:rPr sz="2600" dirty="0">
                <a:latin typeface="Arial"/>
                <a:cs typeface="Arial"/>
              </a:rPr>
              <a:t>the  mold  </a:t>
            </a:r>
            <a:r>
              <a:rPr sz="2600" spc="3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677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pouring</a:t>
            </a:r>
            <a:r>
              <a:rPr spc="-140" dirty="0"/>
              <a:t> </a:t>
            </a:r>
            <a:r>
              <a:rPr spc="-5" dirty="0"/>
              <a:t>out</a:t>
            </a:r>
            <a:r>
              <a:rPr spc="-150" dirty="0"/>
              <a:t> </a:t>
            </a:r>
            <a:r>
              <a:rPr dirty="0"/>
              <a:t>the</a:t>
            </a:r>
            <a:r>
              <a:rPr spc="-140" dirty="0"/>
              <a:t> </a:t>
            </a:r>
            <a:r>
              <a:rPr dirty="0"/>
              <a:t>excess</a:t>
            </a:r>
            <a:r>
              <a:rPr spc="-135" dirty="0"/>
              <a:t> </a:t>
            </a:r>
            <a:r>
              <a:rPr spc="-5" dirty="0"/>
              <a:t>slip;</a:t>
            </a:r>
            <a:r>
              <a:rPr spc="-145" dirty="0"/>
              <a:t> </a:t>
            </a:r>
            <a:r>
              <a:rPr dirty="0"/>
              <a:t>this</a:t>
            </a:r>
            <a:r>
              <a:rPr spc="-140" dirty="0"/>
              <a:t> </a:t>
            </a:r>
            <a:r>
              <a:rPr dirty="0"/>
              <a:t>is</a:t>
            </a:r>
            <a:r>
              <a:rPr spc="-145" dirty="0"/>
              <a:t> </a:t>
            </a:r>
            <a:r>
              <a:rPr dirty="0"/>
              <a:t>termed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0905" cy="7258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drain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casting.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As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cast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piece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dries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shrinks, it will release from the mold</a:t>
            </a:r>
            <a:r>
              <a:rPr sz="2600" spc="-4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wall;  at this time the mold may </a:t>
            </a:r>
            <a:r>
              <a:rPr sz="2600" spc="-5" dirty="0">
                <a:latin typeface="Arial"/>
                <a:cs typeface="Arial"/>
              </a:rPr>
              <a:t>be  disassembled (take </a:t>
            </a:r>
            <a:r>
              <a:rPr sz="2600" dirty="0">
                <a:latin typeface="Arial"/>
                <a:cs typeface="Arial"/>
              </a:rPr>
              <a:t>to pieces) and </a:t>
            </a:r>
            <a:r>
              <a:rPr sz="2600" spc="-5" dirty="0">
                <a:latin typeface="Arial"/>
                <a:cs typeface="Arial"/>
              </a:rPr>
              <a:t>the  </a:t>
            </a:r>
            <a:r>
              <a:rPr sz="2600" dirty="0">
                <a:latin typeface="Arial"/>
                <a:cs typeface="Arial"/>
              </a:rPr>
              <a:t>cast </a:t>
            </a:r>
            <a:r>
              <a:rPr sz="2600" spc="-5" dirty="0">
                <a:latin typeface="Arial"/>
                <a:cs typeface="Arial"/>
              </a:rPr>
              <a:t>piece </a:t>
            </a:r>
            <a:r>
              <a:rPr sz="2600" dirty="0">
                <a:latin typeface="Arial"/>
                <a:cs typeface="Arial"/>
              </a:rPr>
              <a:t>removed. The </a:t>
            </a:r>
            <a:r>
              <a:rPr sz="2600" spc="-5" dirty="0">
                <a:latin typeface="Arial"/>
                <a:cs typeface="Arial"/>
              </a:rPr>
              <a:t>nature </a:t>
            </a:r>
            <a:r>
              <a:rPr sz="2600" dirty="0">
                <a:latin typeface="Arial"/>
                <a:cs typeface="Arial"/>
              </a:rPr>
              <a:t>of the  slip is </a:t>
            </a:r>
            <a:r>
              <a:rPr sz="2600" spc="-5" dirty="0">
                <a:latin typeface="Arial"/>
                <a:cs typeface="Arial"/>
              </a:rPr>
              <a:t>extremely important; </a:t>
            </a:r>
            <a:r>
              <a:rPr sz="2600" dirty="0">
                <a:latin typeface="Arial"/>
                <a:cs typeface="Arial"/>
              </a:rPr>
              <a:t>it must </a:t>
            </a:r>
            <a:r>
              <a:rPr sz="2600" spc="-5" dirty="0">
                <a:latin typeface="Arial"/>
                <a:cs typeface="Arial"/>
              </a:rPr>
              <a:t>have  </a:t>
            </a:r>
            <a:r>
              <a:rPr sz="2600" dirty="0">
                <a:latin typeface="Arial"/>
                <a:cs typeface="Arial"/>
              </a:rPr>
              <a:t>a high </a:t>
            </a:r>
            <a:r>
              <a:rPr sz="2600" spc="-5" dirty="0">
                <a:latin typeface="Arial"/>
                <a:cs typeface="Arial"/>
              </a:rPr>
              <a:t>specific gravity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yet </a:t>
            </a:r>
            <a:r>
              <a:rPr sz="2600" dirty="0">
                <a:latin typeface="Arial"/>
                <a:cs typeface="Arial"/>
              </a:rPr>
              <a:t>be very  fluid and </a:t>
            </a:r>
            <a:r>
              <a:rPr sz="2600" spc="-5" dirty="0">
                <a:latin typeface="Arial"/>
                <a:cs typeface="Arial"/>
              </a:rPr>
              <a:t>pourable. These characteristics  </a:t>
            </a:r>
            <a:r>
              <a:rPr sz="2600" dirty="0">
                <a:latin typeface="Arial"/>
                <a:cs typeface="Arial"/>
              </a:rPr>
              <a:t>depend </a:t>
            </a:r>
            <a:r>
              <a:rPr sz="2600" spc="-5" dirty="0">
                <a:latin typeface="Arial"/>
                <a:cs typeface="Arial"/>
              </a:rPr>
              <a:t>on </a:t>
            </a:r>
            <a:r>
              <a:rPr sz="2600" dirty="0">
                <a:latin typeface="Arial"/>
                <a:cs typeface="Arial"/>
              </a:rPr>
              <a:t>the solid to </a:t>
            </a:r>
            <a:r>
              <a:rPr sz="2600" spc="-5" dirty="0">
                <a:latin typeface="Arial"/>
                <a:cs typeface="Arial"/>
              </a:rPr>
              <a:t>water </a:t>
            </a:r>
            <a:r>
              <a:rPr sz="2600" dirty="0">
                <a:latin typeface="Arial"/>
                <a:cs typeface="Arial"/>
              </a:rPr>
              <a:t>ratio and  other    agents    </a:t>
            </a:r>
            <a:r>
              <a:rPr sz="2600" spc="-5" dirty="0">
                <a:latin typeface="Arial"/>
                <a:cs typeface="Arial"/>
              </a:rPr>
              <a:t>that    </a:t>
            </a:r>
            <a:r>
              <a:rPr sz="2600" dirty="0">
                <a:latin typeface="Arial"/>
                <a:cs typeface="Arial"/>
              </a:rPr>
              <a:t>are    added.  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An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0618"/>
            <a:ext cx="596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5460" algn="l"/>
                <a:tab pos="2984500" algn="l"/>
                <a:tab pos="3719195" algn="l"/>
                <a:tab pos="4121150" algn="l"/>
                <a:tab pos="4652645" algn="l"/>
              </a:tabLst>
            </a:pPr>
            <a:r>
              <a:rPr dirty="0"/>
              <a:t>acceptable	</a:t>
            </a:r>
            <a:r>
              <a:rPr spc="-5" dirty="0"/>
              <a:t>casting	</a:t>
            </a:r>
            <a:r>
              <a:rPr dirty="0"/>
              <a:t>rate	is	an	</a:t>
            </a:r>
            <a:r>
              <a:rPr spc="-5" dirty="0"/>
              <a:t>essential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1540" cy="270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6600" algn="l"/>
                <a:tab pos="2423795" algn="l"/>
                <a:tab pos="3814445" algn="l"/>
                <a:tab pos="4415790" algn="l"/>
                <a:tab pos="5163820" algn="l"/>
              </a:tabLst>
            </a:pPr>
            <a:r>
              <a:rPr sz="2600" dirty="0">
                <a:latin typeface="Arial"/>
                <a:cs typeface="Arial"/>
              </a:rPr>
              <a:t>req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em</a:t>
            </a:r>
            <a:r>
              <a:rPr sz="2600" spc="-1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nt.	In	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tion,	the	cast	pie</a:t>
            </a:r>
            <a:r>
              <a:rPr sz="2600" spc="2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600"/>
              </a:lnSpc>
              <a:spcBef>
                <a:spcPts val="15"/>
              </a:spcBef>
            </a:pPr>
            <a:r>
              <a:rPr sz="2600" dirty="0">
                <a:latin typeface="Arial"/>
                <a:cs typeface="Arial"/>
              </a:rPr>
              <a:t>must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free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bubbles,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and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it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have  </a:t>
            </a:r>
            <a:r>
              <a:rPr sz="2600" dirty="0">
                <a:latin typeface="Arial"/>
                <a:cs typeface="Arial"/>
              </a:rPr>
              <a:t>a low drying shrinkage and a </a:t>
            </a:r>
            <a:r>
              <a:rPr sz="2600" spc="-5" dirty="0">
                <a:latin typeface="Arial"/>
                <a:cs typeface="Arial"/>
              </a:rPr>
              <a:t>relatively  </a:t>
            </a:r>
            <a:r>
              <a:rPr sz="2600" dirty="0">
                <a:latin typeface="Arial"/>
                <a:cs typeface="Arial"/>
              </a:rPr>
              <a:t>high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strength.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6099428"/>
            <a:ext cx="5969635" cy="2701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properties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mold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itself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influence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5170" algn="l"/>
                <a:tab pos="1931670" algn="l"/>
                <a:tab pos="2459990" algn="l"/>
                <a:tab pos="3169920" algn="l"/>
                <a:tab pos="4560570" algn="l"/>
              </a:tabLst>
            </a:pPr>
            <a:r>
              <a:rPr sz="2600" dirty="0">
                <a:latin typeface="Arial"/>
                <a:cs typeface="Arial"/>
              </a:rPr>
              <a:t>the	</a:t>
            </a:r>
            <a:r>
              <a:rPr sz="2600" spc="-10" dirty="0">
                <a:latin typeface="Arial"/>
                <a:cs typeface="Arial"/>
              </a:rPr>
              <a:t>q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li</a:t>
            </a:r>
            <a:r>
              <a:rPr sz="2600" spc="-2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	of	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he	casti</a:t>
            </a:r>
            <a:r>
              <a:rPr sz="2600" spc="-1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g.	N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2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mally,</a:t>
            </a:r>
            <a:endParaRPr sz="2600">
              <a:latin typeface="Arial"/>
              <a:cs typeface="Arial"/>
            </a:endParaRPr>
          </a:p>
          <a:p>
            <a:pPr marL="12700" marR="6350">
              <a:lnSpc>
                <a:spcPct val="191600"/>
              </a:lnSpc>
              <a:spcBef>
                <a:spcPts val="10"/>
              </a:spcBef>
              <a:tabLst>
                <a:tab pos="1202055" algn="l"/>
                <a:tab pos="1673860" algn="l"/>
                <a:tab pos="1781175" algn="l"/>
                <a:tab pos="2715895" algn="l"/>
                <a:tab pos="2944495" algn="l"/>
                <a:tab pos="3686175" algn="l"/>
                <a:tab pos="3757295" algn="l"/>
                <a:tab pos="4192904" algn="l"/>
                <a:tab pos="5421630" algn="l"/>
              </a:tabLst>
            </a:pPr>
            <a:r>
              <a:rPr sz="2600" dirty="0">
                <a:latin typeface="Arial"/>
                <a:cs typeface="Arial"/>
              </a:rPr>
              <a:t>pla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er	of	Par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s,	</a:t>
            </a:r>
            <a:r>
              <a:rPr sz="2600" spc="-1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		is	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conomi</a:t>
            </a:r>
            <a:r>
              <a:rPr sz="2600" spc="-1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,  relatively		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sy		to	f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bric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	into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3653" y="1082952"/>
            <a:ext cx="5775568" cy="460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7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complicated </a:t>
            </a:r>
            <a:r>
              <a:rPr dirty="0"/>
              <a:t>shapes is </a:t>
            </a:r>
            <a:r>
              <a:rPr spc="-5" dirty="0"/>
              <a:t>used as the</a:t>
            </a:r>
            <a:r>
              <a:rPr spc="685" dirty="0"/>
              <a:t> </a:t>
            </a:r>
            <a:r>
              <a:rPr spc="-5" dirty="0"/>
              <a:t>mold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39570"/>
            <a:ext cx="5970905" cy="649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7655" algn="l"/>
                <a:tab pos="2552065" algn="l"/>
                <a:tab pos="3713479" algn="l"/>
                <a:tab pos="4469130" algn="l"/>
              </a:tabLst>
            </a:pPr>
            <a:r>
              <a:rPr sz="2600" dirty="0">
                <a:latin typeface="Arial"/>
                <a:cs typeface="Arial"/>
              </a:rPr>
              <a:t>material.	Most	molds	a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	multipie</a:t>
            </a:r>
            <a:r>
              <a:rPr sz="2600" spc="-1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items that must be assembled </a:t>
            </a:r>
            <a:r>
              <a:rPr sz="2600" spc="-5" dirty="0">
                <a:latin typeface="Arial"/>
                <a:cs typeface="Arial"/>
              </a:rPr>
              <a:t>before  </a:t>
            </a:r>
            <a:r>
              <a:rPr sz="2600" dirty="0">
                <a:latin typeface="Arial"/>
                <a:cs typeface="Arial"/>
              </a:rPr>
              <a:t>casting. </a:t>
            </a:r>
            <a:r>
              <a:rPr sz="2600" spc="-5" dirty="0">
                <a:latin typeface="Arial"/>
                <a:cs typeface="Arial"/>
              </a:rPr>
              <a:t>Also, the mold </a:t>
            </a:r>
            <a:r>
              <a:rPr sz="2600" dirty="0">
                <a:latin typeface="Arial"/>
                <a:cs typeface="Arial"/>
              </a:rPr>
              <a:t>porosity </a:t>
            </a:r>
            <a:r>
              <a:rPr sz="2600" spc="-5" dirty="0">
                <a:latin typeface="Arial"/>
                <a:cs typeface="Arial"/>
              </a:rPr>
              <a:t>may be  </a:t>
            </a:r>
            <a:r>
              <a:rPr sz="2600" dirty="0">
                <a:latin typeface="Arial"/>
                <a:cs typeface="Arial"/>
              </a:rPr>
              <a:t>diverse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control </a:t>
            </a:r>
            <a:r>
              <a:rPr sz="2600" spc="-5" dirty="0">
                <a:latin typeface="Arial"/>
                <a:cs typeface="Arial"/>
              </a:rPr>
              <a:t>the casting </a:t>
            </a:r>
            <a:r>
              <a:rPr sz="2600" dirty="0">
                <a:latin typeface="Arial"/>
                <a:cs typeface="Arial"/>
              </a:rPr>
              <a:t>rate. The  relatively complex </a:t>
            </a:r>
            <a:r>
              <a:rPr sz="2600" spc="-5" dirty="0">
                <a:latin typeface="Arial"/>
                <a:cs typeface="Arial"/>
              </a:rPr>
              <a:t>ceramic </a:t>
            </a:r>
            <a:r>
              <a:rPr sz="2600" dirty="0">
                <a:latin typeface="Arial"/>
                <a:cs typeface="Arial"/>
              </a:rPr>
              <a:t>shapes </a:t>
            </a:r>
            <a:r>
              <a:rPr sz="2600" spc="-5" dirty="0">
                <a:latin typeface="Arial"/>
                <a:cs typeface="Arial"/>
              </a:rPr>
              <a:t>that  </a:t>
            </a:r>
            <a:r>
              <a:rPr sz="2600" dirty="0">
                <a:latin typeface="Arial"/>
                <a:cs typeface="Arial"/>
              </a:rPr>
              <a:t>may be produced by </a:t>
            </a:r>
            <a:r>
              <a:rPr sz="2600" spc="-5" dirty="0">
                <a:latin typeface="Arial"/>
                <a:cs typeface="Arial"/>
              </a:rPr>
              <a:t>means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slip  </a:t>
            </a:r>
            <a:r>
              <a:rPr sz="2600" dirty="0">
                <a:latin typeface="Arial"/>
                <a:cs typeface="Arial"/>
              </a:rPr>
              <a:t>casting include art objects, and  </a:t>
            </a:r>
            <a:r>
              <a:rPr sz="2600" spc="-5" dirty="0">
                <a:latin typeface="Arial"/>
                <a:cs typeface="Arial"/>
              </a:rPr>
              <a:t>specialized scientific laboratory ware  </a:t>
            </a:r>
            <a:r>
              <a:rPr sz="2600" dirty="0">
                <a:latin typeface="Arial"/>
                <a:cs typeface="Arial"/>
              </a:rPr>
              <a:t>such as </a:t>
            </a:r>
            <a:r>
              <a:rPr sz="2600" spc="-5" dirty="0">
                <a:latin typeface="Arial"/>
                <a:cs typeface="Arial"/>
              </a:rPr>
              <a:t>ceramic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tubes.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69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322615"/>
            <a:ext cx="5969000" cy="776224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600" b="1" spc="-125" dirty="0">
                <a:latin typeface="Trebuchet MS"/>
                <a:cs typeface="Trebuchet MS"/>
              </a:rPr>
              <a:t>Drying and</a:t>
            </a:r>
            <a:r>
              <a:rPr sz="2600" b="1" spc="-275" dirty="0">
                <a:latin typeface="Trebuchet MS"/>
                <a:cs typeface="Trebuchet MS"/>
              </a:rPr>
              <a:t> </a:t>
            </a:r>
            <a:r>
              <a:rPr sz="2600" b="1" spc="-170" dirty="0">
                <a:latin typeface="Trebuchet MS"/>
                <a:cs typeface="Trebuchet MS"/>
              </a:rPr>
              <a:t>Firing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800" spc="-5" dirty="0">
                <a:latin typeface="Arial"/>
                <a:cs typeface="Arial"/>
              </a:rPr>
              <a:t>A ceramic piece that has been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formed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hydroplastically or by slip</a:t>
            </a:r>
            <a:r>
              <a:rPr sz="2800" spc="6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casting  retains significant porosity</a:t>
            </a:r>
            <a:r>
              <a:rPr sz="2800" spc="6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  insufficient strength for most practical  applications. In addition, it may</a:t>
            </a:r>
            <a:r>
              <a:rPr sz="2800" spc="6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still  contain some liquid (e.g., water),  which was added to assist in the  forming operation. This liquid </a:t>
            </a:r>
            <a:r>
              <a:rPr sz="2800" spc="-10" dirty="0">
                <a:latin typeface="Arial"/>
                <a:cs typeface="Arial"/>
              </a:rPr>
              <a:t>is  </a:t>
            </a:r>
            <a:r>
              <a:rPr sz="2800" spc="-5" dirty="0">
                <a:latin typeface="Arial"/>
                <a:cs typeface="Arial"/>
              </a:rPr>
              <a:t>removed in a drying process; </a:t>
            </a:r>
            <a:r>
              <a:rPr sz="2800" spc="4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density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E62BCD-8BD8-4CD6-A1B0-0A7BB959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6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Georgia"/>
                <a:cs typeface="Georgia"/>
              </a:rPr>
              <a:t>clay </a:t>
            </a:r>
            <a:r>
              <a:rPr dirty="0">
                <a:latin typeface="Georgia"/>
                <a:cs typeface="Georgia"/>
              </a:rPr>
              <a:t>and </a:t>
            </a:r>
            <a:r>
              <a:rPr spc="-5" dirty="0">
                <a:latin typeface="Georgia"/>
                <a:cs typeface="Georgia"/>
              </a:rPr>
              <a:t>water form </a:t>
            </a:r>
            <a:r>
              <a:rPr dirty="0">
                <a:latin typeface="Georgia"/>
                <a:cs typeface="Georgia"/>
              </a:rPr>
              <a:t>a </a:t>
            </a:r>
            <a:r>
              <a:rPr spc="-5" dirty="0">
                <a:latin typeface="Georgia"/>
                <a:cs typeface="Georgia"/>
              </a:rPr>
              <a:t>plastic </a:t>
            </a:r>
            <a:r>
              <a:rPr dirty="0">
                <a:latin typeface="Georgia"/>
                <a:cs typeface="Georgia"/>
              </a:rPr>
              <a:t>mass </a:t>
            </a:r>
            <a:r>
              <a:rPr spc="-5" dirty="0">
                <a:latin typeface="Georgia"/>
                <a:cs typeface="Georgia"/>
              </a:rPr>
              <a:t>that</a:t>
            </a:r>
            <a:r>
              <a:rPr spc="-335" dirty="0">
                <a:latin typeface="Georgia"/>
                <a:cs typeface="Georgia"/>
              </a:rPr>
              <a:t> </a:t>
            </a:r>
            <a:r>
              <a:rPr dirty="0">
                <a:latin typeface="Georgia"/>
                <a:cs typeface="Georgia"/>
              </a:rPr>
              <a:t>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3445" cy="717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Georgia"/>
                <a:cs typeface="Georgia"/>
              </a:rPr>
              <a:t>very</a:t>
            </a:r>
            <a:r>
              <a:rPr sz="2600" spc="3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responsive</a:t>
            </a:r>
            <a:r>
              <a:rPr sz="2600" spc="3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to</a:t>
            </a:r>
            <a:r>
              <a:rPr sz="2600" spc="3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shaping.</a:t>
            </a:r>
            <a:r>
              <a:rPr sz="2600" spc="3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The</a:t>
            </a:r>
            <a:r>
              <a:rPr sz="2600" spc="3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formed</a:t>
            </a:r>
            <a:endParaRPr sz="260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piece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dried to </a:t>
            </a:r>
            <a:r>
              <a:rPr sz="2600" dirty="0">
                <a:latin typeface="Georgia"/>
                <a:cs typeface="Georgia"/>
              </a:rPr>
              <a:t>remove </a:t>
            </a:r>
            <a:r>
              <a:rPr sz="2600" spc="-5" dirty="0">
                <a:latin typeface="Georgia"/>
                <a:cs typeface="Georgia"/>
              </a:rPr>
              <a:t>some of the  </a:t>
            </a:r>
            <a:r>
              <a:rPr sz="2600" dirty="0">
                <a:latin typeface="Georgia"/>
                <a:cs typeface="Georgia"/>
              </a:rPr>
              <a:t>moisture, after </a:t>
            </a:r>
            <a:r>
              <a:rPr sz="2600" spc="-5" dirty="0">
                <a:latin typeface="Georgia"/>
                <a:cs typeface="Georgia"/>
              </a:rPr>
              <a:t>firing </a:t>
            </a:r>
            <a:r>
              <a:rPr sz="2600" dirty="0">
                <a:latin typeface="Georgia"/>
                <a:cs typeface="Georgia"/>
              </a:rPr>
              <a:t>at an </a:t>
            </a:r>
            <a:r>
              <a:rPr sz="2600" spc="-5" dirty="0">
                <a:latin typeface="Georgia"/>
                <a:cs typeface="Georgia"/>
              </a:rPr>
              <a:t>elevated  temperature to improve </a:t>
            </a:r>
            <a:r>
              <a:rPr sz="2600" dirty="0">
                <a:latin typeface="Georgia"/>
                <a:cs typeface="Georgia"/>
              </a:rPr>
              <a:t>its </a:t>
            </a:r>
            <a:r>
              <a:rPr sz="2600" spc="-5" dirty="0">
                <a:latin typeface="Georgia"/>
                <a:cs typeface="Georgia"/>
              </a:rPr>
              <a:t>mechanical  strength.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Most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of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clay-based</a:t>
            </a:r>
            <a:r>
              <a:rPr sz="2600" spc="-13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products 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classified </a:t>
            </a:r>
            <a:r>
              <a:rPr sz="2600" dirty="0">
                <a:latin typeface="Georgia"/>
                <a:cs typeface="Georgia"/>
              </a:rPr>
              <a:t>into </a:t>
            </a:r>
            <a:r>
              <a:rPr sz="2600" spc="-5" dirty="0">
                <a:latin typeface="Georgia"/>
                <a:cs typeface="Georgia"/>
              </a:rPr>
              <a:t>two </a:t>
            </a:r>
            <a:r>
              <a:rPr sz="2600" dirty="0">
                <a:latin typeface="Georgia"/>
                <a:cs typeface="Georgia"/>
              </a:rPr>
              <a:t>groups: </a:t>
            </a:r>
            <a:r>
              <a:rPr sz="2600" spc="-5" dirty="0">
                <a:latin typeface="Georgia"/>
                <a:cs typeface="Georgia"/>
              </a:rPr>
              <a:t>the  structural clay products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10" dirty="0">
                <a:latin typeface="Georgia"/>
                <a:cs typeface="Georgia"/>
              </a:rPr>
              <a:t>the  </a:t>
            </a:r>
            <a:r>
              <a:rPr sz="2600" spc="-5" dirty="0">
                <a:latin typeface="Georgia"/>
                <a:cs typeface="Georgia"/>
              </a:rPr>
              <a:t>whitewares. Structural clay products  include building bricks, tiles,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drain  pipes—applications  </a:t>
            </a:r>
            <a:r>
              <a:rPr sz="2600" dirty="0">
                <a:latin typeface="Georgia"/>
                <a:cs typeface="Georgia"/>
              </a:rPr>
              <a:t>in  </a:t>
            </a:r>
            <a:r>
              <a:rPr sz="2600" spc="-5" dirty="0">
                <a:latin typeface="Georgia"/>
                <a:cs typeface="Georgia"/>
              </a:rPr>
              <a:t>which </a:t>
            </a:r>
            <a:r>
              <a:rPr sz="2600" spc="204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structural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7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and strength are enhanced as a</a:t>
            </a:r>
            <a:r>
              <a:rPr sz="2800" spc="-325" dirty="0"/>
              <a:t> </a:t>
            </a:r>
            <a:r>
              <a:rPr sz="2800" spc="-5" dirty="0"/>
              <a:t>result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70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69635" cy="617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of a high-temperature heat </a:t>
            </a:r>
            <a:r>
              <a:rPr sz="2800" spc="459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treatment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93395" algn="l"/>
                <a:tab pos="1426210" algn="l"/>
                <a:tab pos="3289935" algn="l"/>
                <a:tab pos="3690620" algn="l"/>
                <a:tab pos="4624705" algn="l"/>
                <a:tab pos="5380355" algn="l"/>
              </a:tabLst>
            </a:pPr>
            <a:r>
              <a:rPr sz="2800" spc="-5" dirty="0">
                <a:latin typeface="Arial"/>
                <a:cs typeface="Arial"/>
              </a:rPr>
              <a:t>or	firing	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edure.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body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that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has</a:t>
            </a:r>
            <a:endParaRPr sz="2800">
              <a:latin typeface="Arial"/>
              <a:cs typeface="Arial"/>
            </a:endParaRPr>
          </a:p>
          <a:p>
            <a:pPr marL="12700" marR="762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been formed and dried but not fired </a:t>
            </a:r>
            <a:r>
              <a:rPr sz="2800" spc="-10" dirty="0">
                <a:latin typeface="Arial"/>
                <a:cs typeface="Arial"/>
              </a:rPr>
              <a:t>is  </a:t>
            </a:r>
            <a:r>
              <a:rPr sz="2800" spc="-5" dirty="0">
                <a:latin typeface="Arial"/>
                <a:cs typeface="Arial"/>
              </a:rPr>
              <a:t>termed green. Drying and firing  techniques are critical since defects  </a:t>
            </a:r>
            <a:r>
              <a:rPr sz="2800" dirty="0">
                <a:latin typeface="Arial"/>
                <a:cs typeface="Arial"/>
              </a:rPr>
              <a:t>(e.g., </a:t>
            </a:r>
            <a:r>
              <a:rPr sz="2800" spc="-5" dirty="0">
                <a:latin typeface="Arial"/>
                <a:cs typeface="Arial"/>
              </a:rPr>
              <a:t>distortion, and cracks) may be  introduced during the operation.  These  defects  </a:t>
            </a:r>
            <a:r>
              <a:rPr sz="2800" dirty="0">
                <a:latin typeface="Arial"/>
                <a:cs typeface="Arial"/>
              </a:rPr>
              <a:t>normally  </a:t>
            </a:r>
            <a:r>
              <a:rPr sz="2800" spc="-5" dirty="0">
                <a:latin typeface="Arial"/>
                <a:cs typeface="Arial"/>
              </a:rPr>
              <a:t>result </a:t>
            </a:r>
            <a:r>
              <a:rPr sz="2800" spc="7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from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4869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2755" algn="l"/>
                <a:tab pos="2700655" algn="l"/>
                <a:tab pos="3601085" algn="l"/>
                <a:tab pos="4461510" algn="l"/>
              </a:tabLst>
            </a:pPr>
            <a:r>
              <a:rPr sz="2800" spc="-5" dirty="0"/>
              <a:t>s</a:t>
            </a:r>
            <a:r>
              <a:rPr sz="2800" dirty="0"/>
              <a:t>t</a:t>
            </a:r>
            <a:r>
              <a:rPr sz="2800" spc="-5" dirty="0"/>
              <a:t>r</a:t>
            </a:r>
            <a:r>
              <a:rPr sz="2800" dirty="0"/>
              <a:t>e</a:t>
            </a:r>
            <a:r>
              <a:rPr sz="2800" spc="-5" dirty="0"/>
              <a:t>sses</a:t>
            </a:r>
            <a:r>
              <a:rPr sz="2800" dirty="0"/>
              <a:t>	</a:t>
            </a:r>
            <a:r>
              <a:rPr sz="2800" spc="-5" dirty="0"/>
              <a:t>th</a:t>
            </a:r>
            <a:r>
              <a:rPr sz="2800" spc="5" dirty="0"/>
              <a:t>a</a:t>
            </a:r>
            <a:r>
              <a:rPr sz="2800" spc="-5" dirty="0"/>
              <a:t>t</a:t>
            </a:r>
            <a:r>
              <a:rPr sz="2800" dirty="0"/>
              <a:t>	</a:t>
            </a:r>
            <a:r>
              <a:rPr sz="2800" spc="-5" dirty="0"/>
              <a:t>a</a:t>
            </a:r>
            <a:r>
              <a:rPr sz="2800" dirty="0"/>
              <a:t>r</a:t>
            </a:r>
            <a:r>
              <a:rPr sz="2800" spc="-5" dirty="0"/>
              <a:t>e</a:t>
            </a:r>
            <a:r>
              <a:rPr sz="2800" dirty="0"/>
              <a:t>	</a:t>
            </a:r>
            <a:r>
              <a:rPr sz="2800" spc="-5" dirty="0"/>
              <a:t>s</a:t>
            </a:r>
            <a:r>
              <a:rPr sz="2800" dirty="0"/>
              <a:t>e</a:t>
            </a:r>
            <a:r>
              <a:rPr sz="2800" spc="-5" dirty="0"/>
              <a:t>t</a:t>
            </a:r>
            <a:r>
              <a:rPr sz="2800" dirty="0"/>
              <a:t>	</a:t>
            </a:r>
            <a:r>
              <a:rPr sz="2800" spc="-5" dirty="0"/>
              <a:t>up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32155" y="882141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from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700529"/>
            <a:ext cx="5969000" cy="740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nonuniform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shrinkage.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40"/>
              </a:spcBef>
            </a:pPr>
            <a:r>
              <a:rPr sz="2800" b="1" spc="-5" dirty="0">
                <a:latin typeface="Arial"/>
                <a:cs typeface="Arial"/>
              </a:rPr>
              <a:t>Drying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As a clay-based ceramic body dries,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it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</a:pPr>
            <a:r>
              <a:rPr sz="2800" spc="-5" dirty="0">
                <a:latin typeface="Arial"/>
                <a:cs typeface="Arial"/>
              </a:rPr>
              <a:t>also experiences some shrinkage. </a:t>
            </a:r>
            <a:r>
              <a:rPr sz="2800" spc="-10" dirty="0">
                <a:latin typeface="Arial"/>
                <a:cs typeface="Arial"/>
              </a:rPr>
              <a:t>In  </a:t>
            </a:r>
            <a:r>
              <a:rPr sz="2800" spc="-5" dirty="0">
                <a:latin typeface="Arial"/>
                <a:cs typeface="Arial"/>
              </a:rPr>
              <a:t>the early stages of drying the clay  particles are virtually surrounded by  and separated from one another by a  thin </a:t>
            </a:r>
            <a:r>
              <a:rPr sz="2800" spc="-10" dirty="0">
                <a:latin typeface="Arial"/>
                <a:cs typeface="Arial"/>
              </a:rPr>
              <a:t>film </a:t>
            </a:r>
            <a:r>
              <a:rPr sz="2800" spc="-5" dirty="0">
                <a:latin typeface="Arial"/>
                <a:cs typeface="Arial"/>
              </a:rPr>
              <a:t>of water. As drying  progresses and water is removed,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2180" algn="l"/>
                <a:tab pos="4214495" algn="l"/>
              </a:tabLst>
            </a:pPr>
            <a:r>
              <a:rPr sz="2800" spc="-5" dirty="0"/>
              <a:t>interparticle	separation	decreases,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69635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which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revealed as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shrinkage.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During drying it is critical to control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rate of water removal. Drying at  </a:t>
            </a:r>
            <a:r>
              <a:rPr sz="2800" dirty="0">
                <a:latin typeface="Arial"/>
                <a:cs typeface="Arial"/>
              </a:rPr>
              <a:t>interior </a:t>
            </a:r>
            <a:r>
              <a:rPr sz="2800" spc="-5" dirty="0">
                <a:latin typeface="Arial"/>
                <a:cs typeface="Arial"/>
              </a:rPr>
              <a:t>regions of a body is  accomplished by the diffusion  (dispersion) of water molecules to the  surface where </a:t>
            </a:r>
            <a:r>
              <a:rPr sz="2800" dirty="0">
                <a:latin typeface="Arial"/>
                <a:cs typeface="Arial"/>
              </a:rPr>
              <a:t>evaporation </a:t>
            </a:r>
            <a:r>
              <a:rPr sz="2800" spc="-5" dirty="0">
                <a:latin typeface="Arial"/>
                <a:cs typeface="Arial"/>
              </a:rPr>
              <a:t>occurs. </a:t>
            </a:r>
            <a:r>
              <a:rPr sz="2800" spc="-10" dirty="0">
                <a:latin typeface="Arial"/>
                <a:cs typeface="Arial"/>
              </a:rPr>
              <a:t>If  </a:t>
            </a:r>
            <a:r>
              <a:rPr sz="2800" spc="-5" dirty="0">
                <a:latin typeface="Arial"/>
                <a:cs typeface="Arial"/>
              </a:rPr>
              <a:t>the rate of evaporation is greater </a:t>
            </a:r>
            <a:r>
              <a:rPr sz="2800" dirty="0">
                <a:latin typeface="Arial"/>
                <a:cs typeface="Arial"/>
              </a:rPr>
              <a:t>than 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4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rate</a:t>
            </a:r>
            <a:r>
              <a:rPr sz="2800" spc="4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4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diffusion,</a:t>
            </a:r>
            <a:r>
              <a:rPr sz="2800" spc="48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4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surface</a:t>
            </a:r>
            <a:r>
              <a:rPr sz="2800" spc="4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3580" algn="l"/>
                <a:tab pos="1610360" algn="l"/>
                <a:tab pos="2182495" algn="l"/>
                <a:tab pos="2577465" algn="l"/>
                <a:tab pos="4886960" algn="l"/>
              </a:tabLst>
            </a:pPr>
            <a:r>
              <a:rPr sz="2800" spc="-5" dirty="0"/>
              <a:t>d</a:t>
            </a:r>
            <a:r>
              <a:rPr sz="2800" dirty="0"/>
              <a:t>r</a:t>
            </a:r>
            <a:r>
              <a:rPr sz="2800" spc="-5" dirty="0"/>
              <a:t>y</a:t>
            </a:r>
            <a:r>
              <a:rPr sz="2800" dirty="0"/>
              <a:t>	</a:t>
            </a:r>
            <a:r>
              <a:rPr sz="2800" spc="-5" dirty="0"/>
              <a:t>(and</a:t>
            </a:r>
            <a:r>
              <a:rPr sz="2800" dirty="0"/>
              <a:t>	</a:t>
            </a:r>
            <a:r>
              <a:rPr sz="2800" spc="-5" dirty="0"/>
              <a:t>as</a:t>
            </a:r>
            <a:r>
              <a:rPr sz="2800" dirty="0"/>
              <a:t>	</a:t>
            </a:r>
            <a:r>
              <a:rPr sz="2800" spc="-5" dirty="0"/>
              <a:t>a</a:t>
            </a:r>
            <a:r>
              <a:rPr sz="2800" dirty="0"/>
              <a:t>	</a:t>
            </a:r>
            <a:r>
              <a:rPr sz="2800" spc="-5" dirty="0"/>
              <a:t>c</a:t>
            </a:r>
            <a:r>
              <a:rPr sz="2800" spc="-20" dirty="0"/>
              <a:t>o</a:t>
            </a:r>
            <a:r>
              <a:rPr sz="2800" spc="-5" dirty="0"/>
              <a:t>n</a:t>
            </a:r>
            <a:r>
              <a:rPr sz="2800" dirty="0"/>
              <a:t>s</a:t>
            </a:r>
            <a:r>
              <a:rPr sz="2800" spc="-5" dirty="0"/>
              <a:t>e</a:t>
            </a:r>
            <a:r>
              <a:rPr sz="2800" dirty="0"/>
              <a:t>q</a:t>
            </a:r>
            <a:r>
              <a:rPr sz="2800" spc="-5" dirty="0"/>
              <a:t>uence</a:t>
            </a:r>
            <a:r>
              <a:rPr sz="2800" dirty="0"/>
              <a:t>	</a:t>
            </a:r>
            <a:r>
              <a:rPr sz="2800" spc="-5" dirty="0"/>
              <a:t>s</a:t>
            </a:r>
            <a:r>
              <a:rPr sz="2800" dirty="0"/>
              <a:t>h</a:t>
            </a:r>
            <a:r>
              <a:rPr sz="2800" spc="-5" dirty="0"/>
              <a:t>rink)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67095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03550" algn="l"/>
                <a:tab pos="3644265" algn="l"/>
              </a:tabLst>
            </a:pPr>
            <a:r>
              <a:rPr sz="2800" spc="-5" dirty="0">
                <a:latin typeface="Arial"/>
                <a:cs typeface="Arial"/>
              </a:rPr>
              <a:t>more</a:t>
            </a:r>
            <a:r>
              <a:rPr sz="2800" spc="3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rapidly</a:t>
            </a:r>
            <a:r>
              <a:rPr sz="2800" spc="4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than	</a:t>
            </a:r>
            <a:r>
              <a:rPr sz="2800" spc="-10" dirty="0">
                <a:latin typeface="Arial"/>
                <a:cs typeface="Arial"/>
              </a:rPr>
              <a:t>the	</a:t>
            </a:r>
            <a:r>
              <a:rPr sz="2800" spc="-5" dirty="0">
                <a:latin typeface="Arial"/>
                <a:cs typeface="Arial"/>
              </a:rPr>
              <a:t>interior,  with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high probability of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formation of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above-mentioned defects. The rate of  </a:t>
            </a:r>
            <a:r>
              <a:rPr sz="2800" dirty="0">
                <a:latin typeface="Arial"/>
                <a:cs typeface="Arial"/>
              </a:rPr>
              <a:t>surface </a:t>
            </a:r>
            <a:r>
              <a:rPr sz="2800" spc="-5" dirty="0">
                <a:latin typeface="Arial"/>
                <a:cs typeface="Arial"/>
              </a:rPr>
              <a:t>evaporation should</a:t>
            </a:r>
            <a:r>
              <a:rPr sz="2800" spc="7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  diminished to, at most, the rate of  water diffusion; evaporation rate may  be controlled by temperature,  humidity (moisture), and the rate of  airflow.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1700529"/>
            <a:ext cx="5969000" cy="208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8605" algn="l"/>
                <a:tab pos="3241675" algn="l"/>
                <a:tab pos="4530725" algn="l"/>
              </a:tabLst>
            </a:pPr>
            <a:r>
              <a:rPr sz="2800" spc="-5" dirty="0"/>
              <a:t>Other	factors	also	influence</a:t>
            </a:r>
            <a:endParaRPr sz="2800"/>
          </a:p>
          <a:p>
            <a:pPr marL="12700" marR="5080">
              <a:lnSpc>
                <a:spcPts val="6440"/>
              </a:lnSpc>
              <a:spcBef>
                <a:spcPts val="725"/>
              </a:spcBef>
              <a:tabLst>
                <a:tab pos="1742439" algn="l"/>
                <a:tab pos="1940560" algn="l"/>
                <a:tab pos="2900680" algn="l"/>
                <a:tab pos="3484245" algn="l"/>
                <a:tab pos="3671570" algn="l"/>
                <a:tab pos="4639945" algn="l"/>
                <a:tab pos="5184775" algn="l"/>
                <a:tab pos="5363210" algn="l"/>
              </a:tabLst>
            </a:pPr>
            <a:r>
              <a:rPr sz="2800" spc="-5" dirty="0"/>
              <a:t>s</a:t>
            </a:r>
            <a:r>
              <a:rPr sz="2800" dirty="0"/>
              <a:t>h</a:t>
            </a:r>
            <a:r>
              <a:rPr sz="2800" spc="-5" dirty="0"/>
              <a:t>rink</a:t>
            </a:r>
            <a:r>
              <a:rPr sz="2800" spc="5" dirty="0"/>
              <a:t>a</a:t>
            </a:r>
            <a:r>
              <a:rPr sz="2800" spc="-5" dirty="0"/>
              <a:t>ge.</a:t>
            </a:r>
            <a:r>
              <a:rPr sz="2800" dirty="0"/>
              <a:t>		</a:t>
            </a:r>
            <a:r>
              <a:rPr sz="2800" spc="-5" dirty="0"/>
              <a:t>One</a:t>
            </a:r>
            <a:r>
              <a:rPr sz="2800" dirty="0"/>
              <a:t>	</a:t>
            </a:r>
            <a:r>
              <a:rPr sz="2800" spc="-5" dirty="0"/>
              <a:t>of</a:t>
            </a:r>
            <a:r>
              <a:rPr sz="2800" dirty="0"/>
              <a:t>	</a:t>
            </a:r>
            <a:r>
              <a:rPr sz="2800" spc="-5" dirty="0"/>
              <a:t>these</a:t>
            </a:r>
            <a:r>
              <a:rPr sz="2800" dirty="0"/>
              <a:t>	</a:t>
            </a:r>
            <a:r>
              <a:rPr sz="2800" spc="-5" dirty="0"/>
              <a:t>is</a:t>
            </a:r>
            <a:r>
              <a:rPr sz="2800" dirty="0"/>
              <a:t>	</a:t>
            </a:r>
            <a:r>
              <a:rPr sz="2800" spc="-5" dirty="0"/>
              <a:t>body  th</a:t>
            </a:r>
            <a:r>
              <a:rPr sz="2800" dirty="0"/>
              <a:t>i</a:t>
            </a:r>
            <a:r>
              <a:rPr sz="2800" spc="-5" dirty="0"/>
              <a:t>c</a:t>
            </a:r>
            <a:r>
              <a:rPr sz="2800" dirty="0"/>
              <a:t>k</a:t>
            </a:r>
            <a:r>
              <a:rPr sz="2800" spc="-5" dirty="0"/>
              <a:t>ness;</a:t>
            </a:r>
            <a:r>
              <a:rPr sz="2800" dirty="0"/>
              <a:t>	</a:t>
            </a:r>
            <a:r>
              <a:rPr sz="2800" spc="-5" dirty="0"/>
              <a:t>n</a:t>
            </a:r>
            <a:r>
              <a:rPr sz="2800" dirty="0"/>
              <a:t>o</a:t>
            </a:r>
            <a:r>
              <a:rPr sz="2800" spc="-5" dirty="0"/>
              <a:t>n</a:t>
            </a:r>
            <a:r>
              <a:rPr sz="2800" dirty="0"/>
              <a:t>u</a:t>
            </a:r>
            <a:r>
              <a:rPr sz="2800" spc="-5" dirty="0"/>
              <a:t>ni</a:t>
            </a:r>
            <a:r>
              <a:rPr sz="2800" dirty="0"/>
              <a:t>f</a:t>
            </a:r>
            <a:r>
              <a:rPr sz="2800" spc="-5" dirty="0"/>
              <a:t>o</a:t>
            </a:r>
            <a:r>
              <a:rPr sz="2800" dirty="0"/>
              <a:t>r</a:t>
            </a:r>
            <a:r>
              <a:rPr sz="2800" spc="-5" dirty="0"/>
              <a:t>m</a:t>
            </a:r>
            <a:r>
              <a:rPr sz="2800" dirty="0"/>
              <a:t>	</a:t>
            </a:r>
            <a:r>
              <a:rPr sz="2800" spc="-5" dirty="0"/>
              <a:t>s</a:t>
            </a:r>
            <a:r>
              <a:rPr sz="2800" dirty="0"/>
              <a:t>h</a:t>
            </a:r>
            <a:r>
              <a:rPr sz="2800" spc="-5" dirty="0"/>
              <a:t>rink</a:t>
            </a:r>
            <a:r>
              <a:rPr sz="2800" spc="5" dirty="0"/>
              <a:t>a</a:t>
            </a:r>
            <a:r>
              <a:rPr sz="2800" spc="-5" dirty="0"/>
              <a:t>ge</a:t>
            </a:r>
            <a:r>
              <a:rPr sz="2800" dirty="0"/>
              <a:t>	</a:t>
            </a:r>
            <a:r>
              <a:rPr sz="2800" spc="-5" dirty="0"/>
              <a:t>and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4153027"/>
            <a:ext cx="5969000" cy="454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16660" algn="l"/>
                <a:tab pos="2933065" algn="l"/>
                <a:tab pos="3684270" algn="l"/>
                <a:tab pos="4728845" algn="l"/>
              </a:tabLst>
            </a:pPr>
            <a:r>
              <a:rPr sz="2800" dirty="0">
                <a:latin typeface="Arial"/>
                <a:cs typeface="Arial"/>
              </a:rPr>
              <a:t>defect	</a:t>
            </a:r>
            <a:r>
              <a:rPr sz="2800" spc="-5" dirty="0">
                <a:latin typeface="Arial"/>
                <a:cs typeface="Arial"/>
              </a:rPr>
              <a:t>formation	are	more	obvious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  <a:tabLst>
                <a:tab pos="2668270" algn="l"/>
                <a:tab pos="4315460" algn="l"/>
              </a:tabLst>
            </a:pPr>
            <a:r>
              <a:rPr sz="2800" spc="-5" dirty="0">
                <a:latin typeface="Arial"/>
                <a:cs typeface="Arial"/>
              </a:rPr>
              <a:t>(apparent/clearer) </a:t>
            </a:r>
            <a:r>
              <a:rPr sz="2800" spc="-1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thick pieces than  in thin ones. Water content of the  formed body is also critical: the  greater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water </a:t>
            </a:r>
            <a:r>
              <a:rPr sz="2800" dirty="0">
                <a:latin typeface="Arial"/>
                <a:cs typeface="Arial"/>
              </a:rPr>
              <a:t>content, </a:t>
            </a:r>
            <a:r>
              <a:rPr sz="2800" spc="-5" dirty="0">
                <a:latin typeface="Arial"/>
                <a:cs typeface="Arial"/>
              </a:rPr>
              <a:t>the more  e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te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sive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shri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kag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5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05710" algn="l"/>
                <a:tab pos="3220085" algn="l"/>
                <a:tab pos="4309110" algn="l"/>
                <a:tab pos="5696585" algn="l"/>
              </a:tabLst>
            </a:pPr>
            <a:r>
              <a:rPr sz="2800" spc="-5" dirty="0"/>
              <a:t>Con</a:t>
            </a:r>
            <a:r>
              <a:rPr sz="2800" spc="5" dirty="0"/>
              <a:t>s</a:t>
            </a:r>
            <a:r>
              <a:rPr sz="2800" spc="-5" dirty="0"/>
              <a:t>e</a:t>
            </a:r>
            <a:r>
              <a:rPr sz="2800" dirty="0"/>
              <a:t>q</a:t>
            </a:r>
            <a:r>
              <a:rPr sz="2800" spc="-5" dirty="0"/>
              <a:t>uent</a:t>
            </a:r>
            <a:r>
              <a:rPr sz="2800" dirty="0"/>
              <a:t>l</a:t>
            </a:r>
            <a:r>
              <a:rPr sz="2800" spc="-5" dirty="0"/>
              <a:t>y,</a:t>
            </a:r>
            <a:r>
              <a:rPr sz="2800" dirty="0"/>
              <a:t>	</a:t>
            </a:r>
            <a:r>
              <a:rPr sz="2800" spc="-5" dirty="0"/>
              <a:t>the</a:t>
            </a:r>
            <a:r>
              <a:rPr sz="2800" dirty="0"/>
              <a:t>	</a:t>
            </a:r>
            <a:r>
              <a:rPr sz="2800" spc="-5" dirty="0"/>
              <a:t>wat</a:t>
            </a:r>
            <a:r>
              <a:rPr sz="2800" dirty="0"/>
              <a:t>e</a:t>
            </a:r>
            <a:r>
              <a:rPr sz="2800" spc="-5" dirty="0"/>
              <a:t>r</a:t>
            </a:r>
            <a:r>
              <a:rPr sz="2800" dirty="0"/>
              <a:t>	</a:t>
            </a:r>
            <a:r>
              <a:rPr sz="2800" spc="-5" dirty="0"/>
              <a:t>c</a:t>
            </a:r>
            <a:r>
              <a:rPr sz="2800" dirty="0"/>
              <a:t>o</a:t>
            </a:r>
            <a:r>
              <a:rPr sz="2800" spc="-5" dirty="0"/>
              <a:t>nt</a:t>
            </a:r>
            <a:r>
              <a:rPr sz="2800" spc="5" dirty="0"/>
              <a:t>e</a:t>
            </a:r>
            <a:r>
              <a:rPr sz="2800" spc="-5" dirty="0"/>
              <a:t>nt</a:t>
            </a:r>
            <a:r>
              <a:rPr sz="2800" dirty="0"/>
              <a:t>	</a:t>
            </a:r>
            <a:r>
              <a:rPr sz="2800" spc="-15" dirty="0"/>
              <a:t>i</a:t>
            </a:r>
            <a:r>
              <a:rPr sz="2800" spc="-5" dirty="0"/>
              <a:t>s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82750" algn="l"/>
                <a:tab pos="2582545" algn="l"/>
                <a:tab pos="3186430" algn="l"/>
                <a:tab pos="3947160" algn="l"/>
                <a:tab pos="4551045" algn="l"/>
              </a:tabLst>
            </a:pPr>
            <a:r>
              <a:rPr spc="-5" dirty="0"/>
              <a:t>ordinarily	kept	as	low	as	possible.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90295" algn="l"/>
                <a:tab pos="2602230" algn="l"/>
                <a:tab pos="3600450" algn="l"/>
                <a:tab pos="4617720" algn="l"/>
                <a:tab pos="5556885" algn="l"/>
              </a:tabLst>
            </a:pPr>
            <a:r>
              <a:rPr spc="-5" dirty="0"/>
              <a:t>Clay	part</a:t>
            </a:r>
            <a:r>
              <a:rPr dirty="0"/>
              <a:t>i</a:t>
            </a:r>
            <a:r>
              <a:rPr spc="-5" dirty="0"/>
              <a:t>c</a:t>
            </a:r>
            <a:r>
              <a:rPr dirty="0"/>
              <a:t>l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si</a:t>
            </a:r>
            <a:r>
              <a:rPr spc="-15" dirty="0"/>
              <a:t>z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a</a:t>
            </a:r>
            <a:r>
              <a:rPr dirty="0"/>
              <a:t>l</a:t>
            </a:r>
            <a:r>
              <a:rPr spc="-5" dirty="0"/>
              <a:t>so</a:t>
            </a:r>
            <a:r>
              <a:rPr dirty="0"/>
              <a:t>	</a:t>
            </a:r>
            <a:r>
              <a:rPr spc="-5" dirty="0"/>
              <a:t>h</a:t>
            </a:r>
            <a:r>
              <a:rPr dirty="0"/>
              <a:t>a</a:t>
            </a:r>
            <a:r>
              <a:rPr spc="-5" dirty="0"/>
              <a:t>s</a:t>
            </a:r>
            <a:r>
              <a:rPr dirty="0"/>
              <a:t>	</a:t>
            </a:r>
            <a:r>
              <a:rPr spc="-5" dirty="0"/>
              <a:t>an</a:t>
            </a: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pc="-5" dirty="0"/>
              <a:t>influence; shrinkage is enhanced as  the particle size is decreased. To  minimize shrinkage, the </a:t>
            </a:r>
            <a:r>
              <a:rPr spc="-10" dirty="0"/>
              <a:t>size </a:t>
            </a:r>
            <a:r>
              <a:rPr spc="-5" dirty="0"/>
              <a:t>of the  particles may be increased, or  nonplastic materials having relatively  large </a:t>
            </a:r>
            <a:r>
              <a:rPr dirty="0"/>
              <a:t>particles </a:t>
            </a:r>
            <a:r>
              <a:rPr spc="-5" dirty="0"/>
              <a:t>may be added to the  </a:t>
            </a:r>
            <a:r>
              <a:rPr dirty="0"/>
              <a:t>clay. </a:t>
            </a:r>
            <a:r>
              <a:rPr spc="-5" dirty="0"/>
              <a:t>Microwave  energy may  also</a:t>
            </a:r>
            <a:r>
              <a:rPr spc="110" dirty="0"/>
              <a:t> </a:t>
            </a:r>
            <a:r>
              <a:rPr spc="-5" dirty="0"/>
              <a:t>be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9000" cy="3723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7435" algn="l"/>
                <a:tab pos="1645920" algn="l"/>
                <a:tab pos="2423795" algn="l"/>
                <a:tab pos="3950335" algn="l"/>
                <a:tab pos="5281295" algn="l"/>
              </a:tabLst>
            </a:pPr>
            <a:r>
              <a:rPr sz="2800" spc="-5" dirty="0"/>
              <a:t>u</a:t>
            </a:r>
            <a:r>
              <a:rPr sz="2800" dirty="0"/>
              <a:t>s</a:t>
            </a:r>
            <a:r>
              <a:rPr sz="2800" spc="-5" dirty="0"/>
              <a:t>ed</a:t>
            </a:r>
            <a:r>
              <a:rPr sz="2800" dirty="0"/>
              <a:t>	</a:t>
            </a:r>
            <a:r>
              <a:rPr sz="2800" spc="-5" dirty="0"/>
              <a:t>to</a:t>
            </a:r>
            <a:r>
              <a:rPr sz="2800" dirty="0"/>
              <a:t>	</a:t>
            </a:r>
            <a:r>
              <a:rPr sz="2800" spc="-5" dirty="0"/>
              <a:t>d</a:t>
            </a:r>
            <a:r>
              <a:rPr sz="2800" dirty="0"/>
              <a:t>r</a:t>
            </a:r>
            <a:r>
              <a:rPr sz="2800" spc="-5" dirty="0"/>
              <a:t>y</a:t>
            </a:r>
            <a:r>
              <a:rPr sz="2800" dirty="0"/>
              <a:t>	</a:t>
            </a:r>
            <a:r>
              <a:rPr sz="2800" spc="-5" dirty="0"/>
              <a:t>ceramic</a:t>
            </a:r>
            <a:r>
              <a:rPr sz="2800" dirty="0"/>
              <a:t>	</a:t>
            </a:r>
            <a:r>
              <a:rPr sz="2800" spc="-5" dirty="0"/>
              <a:t>war</a:t>
            </a:r>
            <a:r>
              <a:rPr sz="2800" spc="5" dirty="0"/>
              <a:t>e</a:t>
            </a:r>
            <a:r>
              <a:rPr sz="2800" spc="-5" dirty="0"/>
              <a:t>s.</a:t>
            </a:r>
            <a:r>
              <a:rPr sz="2800" dirty="0"/>
              <a:t>	</a:t>
            </a:r>
            <a:r>
              <a:rPr sz="2800" spc="-5" dirty="0"/>
              <a:t>One</a:t>
            </a:r>
            <a:endParaRPr sz="2800"/>
          </a:p>
          <a:p>
            <a:pPr marL="12700" marR="5080" algn="just">
              <a:lnSpc>
                <a:spcPct val="191600"/>
              </a:lnSpc>
              <a:spcBef>
                <a:spcPts val="5"/>
              </a:spcBef>
            </a:pPr>
            <a:r>
              <a:rPr sz="2800" spc="-5" dirty="0"/>
              <a:t>advantage of this technique is that</a:t>
            </a:r>
            <a:r>
              <a:rPr sz="2800" spc="-320" dirty="0"/>
              <a:t> </a:t>
            </a:r>
            <a:r>
              <a:rPr sz="2800" spc="-5" dirty="0"/>
              <a:t>the  high temperatures used </a:t>
            </a:r>
            <a:r>
              <a:rPr sz="2800" spc="-10" dirty="0"/>
              <a:t>in  </a:t>
            </a:r>
            <a:r>
              <a:rPr sz="2800" spc="-5" dirty="0"/>
              <a:t>conventional methods are avoided;  drying  temperatures  may  be  kept</a:t>
            </a:r>
            <a:r>
              <a:rPr sz="2800" spc="-315" dirty="0"/>
              <a:t> </a:t>
            </a:r>
            <a:r>
              <a:rPr sz="2800" spc="-10" dirty="0"/>
              <a:t>to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4971669"/>
            <a:ext cx="5969000" cy="2905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6510" algn="l"/>
                <a:tab pos="2028825" algn="l"/>
                <a:tab pos="2854325" algn="l"/>
                <a:tab pos="3872229" algn="l"/>
                <a:tab pos="4473575" algn="l"/>
              </a:tabLst>
            </a:pPr>
            <a:r>
              <a:rPr sz="2800" spc="-5" dirty="0">
                <a:latin typeface="Arial"/>
                <a:cs typeface="Arial"/>
              </a:rPr>
              <a:t>below	50	</a:t>
            </a:r>
            <a:r>
              <a:rPr sz="2700" spc="-7" baseline="30864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C.	This	is	important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tabLst>
                <a:tab pos="4513580" algn="l"/>
              </a:tabLst>
            </a:pPr>
            <a:r>
              <a:rPr sz="2800" spc="-5" dirty="0">
                <a:latin typeface="Arial"/>
                <a:cs typeface="Arial"/>
              </a:rPr>
              <a:t>because the drying of some  tem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atur</a:t>
            </a:r>
            <a:r>
              <a:rPr sz="2800" spc="1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-sen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mat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s  should be kept as low as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possible.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682" y="914400"/>
            <a:ext cx="5939812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496314"/>
            <a:ext cx="5970905" cy="617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Firing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15"/>
              </a:spcBef>
            </a:pPr>
            <a:r>
              <a:rPr sz="2800" spc="-5" dirty="0">
                <a:latin typeface="Arial"/>
                <a:cs typeface="Arial"/>
              </a:rPr>
              <a:t>After drying, a body is usually fired at  a temperature between 900 and </a:t>
            </a:r>
            <a:r>
              <a:rPr sz="2800" spc="-10" dirty="0">
                <a:latin typeface="Arial"/>
                <a:cs typeface="Arial"/>
              </a:rPr>
              <a:t>1400  </a:t>
            </a:r>
            <a:r>
              <a:rPr sz="2700" spc="-7" baseline="30864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C; the firing temperature depends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  the composition and desired  properties of the finished piece.  During the </a:t>
            </a:r>
            <a:r>
              <a:rPr sz="2800" dirty="0">
                <a:latin typeface="Arial"/>
                <a:cs typeface="Arial"/>
              </a:rPr>
              <a:t>firing </a:t>
            </a:r>
            <a:r>
              <a:rPr sz="2800" spc="-5" dirty="0">
                <a:latin typeface="Arial"/>
                <a:cs typeface="Arial"/>
              </a:rPr>
              <a:t>operation, </a:t>
            </a:r>
            <a:r>
              <a:rPr sz="2800" spc="-10" dirty="0">
                <a:latin typeface="Arial"/>
                <a:cs typeface="Arial"/>
              </a:rPr>
              <a:t>the</a:t>
            </a:r>
            <a:r>
              <a:rPr sz="2800" spc="-5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density  is further increased (with an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attendant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(related) decrease in porosity) and</a:t>
            </a:r>
            <a:r>
              <a:rPr sz="2800" spc="-484" dirty="0"/>
              <a:t> </a:t>
            </a:r>
            <a:r>
              <a:rPr sz="2800" spc="-5" dirty="0"/>
              <a:t>the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79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72175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mechanical strength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enhanced.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87475" algn="l"/>
                <a:tab pos="3554095" algn="l"/>
                <a:tab pos="5442585" algn="l"/>
              </a:tabLst>
            </a:pPr>
            <a:r>
              <a:rPr sz="2800" spc="-5" dirty="0">
                <a:latin typeface="Arial"/>
                <a:cs typeface="Arial"/>
              </a:rPr>
              <a:t>Wh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cla</a:t>
            </a:r>
            <a:r>
              <a:rPr sz="2800" spc="1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-bas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mat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rials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are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heated </a:t>
            </a:r>
            <a:r>
              <a:rPr sz="2800" spc="-1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elevated </a:t>
            </a:r>
            <a:r>
              <a:rPr sz="2800" dirty="0">
                <a:latin typeface="Arial"/>
                <a:cs typeface="Arial"/>
              </a:rPr>
              <a:t>temperatures,  </a:t>
            </a:r>
            <a:r>
              <a:rPr sz="2800" spc="-5" dirty="0">
                <a:latin typeface="Arial"/>
                <a:cs typeface="Arial"/>
              </a:rPr>
              <a:t>some rather complex and involved  reactions occur. One of these </a:t>
            </a:r>
            <a:r>
              <a:rPr sz="2800" spc="-10" dirty="0">
                <a:latin typeface="Arial"/>
                <a:cs typeface="Arial"/>
              </a:rPr>
              <a:t>is  </a:t>
            </a:r>
            <a:r>
              <a:rPr sz="2800" spc="-5" dirty="0">
                <a:latin typeface="Arial"/>
                <a:cs typeface="Arial"/>
              </a:rPr>
              <a:t>vitrification, the gradual formation of a  liquid </a:t>
            </a:r>
            <a:r>
              <a:rPr sz="2800" spc="-10" dirty="0">
                <a:latin typeface="Arial"/>
                <a:cs typeface="Arial"/>
              </a:rPr>
              <a:t>glass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flows into and fills  some of the pore volume. The degree  of    vitrification    depends    on </a:t>
            </a:r>
            <a:r>
              <a:rPr sz="2800" spc="4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74522"/>
            <a:ext cx="59702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1770" algn="l"/>
                <a:tab pos="1906270" algn="l"/>
                <a:tab pos="3679825" algn="l"/>
                <a:tab pos="4445635" algn="l"/>
              </a:tabLst>
            </a:pPr>
            <a:r>
              <a:rPr dirty="0">
                <a:latin typeface="Georgia"/>
                <a:cs typeface="Georgia"/>
              </a:rPr>
              <a:t>integrity	is	important.	The	</a:t>
            </a:r>
            <a:r>
              <a:rPr spc="-5" dirty="0">
                <a:latin typeface="Georgia"/>
                <a:cs typeface="Georgia"/>
              </a:rPr>
              <a:t>whiteware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624330"/>
            <a:ext cx="5972175" cy="192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4310" algn="l"/>
                <a:tab pos="2748915" algn="l"/>
                <a:tab pos="3715385" algn="l"/>
                <a:tab pos="4556125" algn="l"/>
                <a:tab pos="5182235" algn="l"/>
              </a:tabLst>
            </a:pPr>
            <a:r>
              <a:rPr sz="2600" spc="-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era</a:t>
            </a:r>
            <a:r>
              <a:rPr sz="2600" spc="-20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ics	</a:t>
            </a:r>
            <a:r>
              <a:rPr sz="2600" spc="-5" dirty="0">
                <a:latin typeface="Georgia"/>
                <a:cs typeface="Georgia"/>
              </a:rPr>
              <a:t>becom</a:t>
            </a:r>
            <a:r>
              <a:rPr sz="2600" dirty="0">
                <a:latin typeface="Georgia"/>
                <a:cs typeface="Georgia"/>
              </a:rPr>
              <a:t>e	</a:t>
            </a:r>
            <a:r>
              <a:rPr sz="2600" spc="-15" dirty="0">
                <a:latin typeface="Georgia"/>
                <a:cs typeface="Georgia"/>
              </a:rPr>
              <a:t>w</a:t>
            </a:r>
            <a:r>
              <a:rPr sz="2600" spc="-5" dirty="0">
                <a:latin typeface="Georgia"/>
                <a:cs typeface="Georgia"/>
              </a:rPr>
              <a:t>hit</a:t>
            </a:r>
            <a:r>
              <a:rPr sz="2600" dirty="0">
                <a:latin typeface="Georgia"/>
                <a:cs typeface="Georgia"/>
              </a:rPr>
              <a:t>e	after	</a:t>
            </a:r>
            <a:r>
              <a:rPr sz="2600" spc="-5" dirty="0">
                <a:latin typeface="Georgia"/>
                <a:cs typeface="Georgia"/>
              </a:rPr>
              <a:t>th</a:t>
            </a:r>
            <a:r>
              <a:rPr sz="2600" dirty="0">
                <a:latin typeface="Georgia"/>
                <a:cs typeface="Georgia"/>
              </a:rPr>
              <a:t>e	</a:t>
            </a:r>
            <a:r>
              <a:rPr sz="2600" spc="-5" dirty="0">
                <a:latin typeface="Georgia"/>
                <a:cs typeface="Georgia"/>
              </a:rPr>
              <a:t>hi</a:t>
            </a:r>
            <a:r>
              <a:rPr sz="2600" spc="5" dirty="0">
                <a:latin typeface="Georgia"/>
                <a:cs typeface="Georgia"/>
              </a:rPr>
              <a:t>g</a:t>
            </a:r>
            <a:r>
              <a:rPr sz="2600" spc="15" dirty="0">
                <a:latin typeface="Georgia"/>
                <a:cs typeface="Georgia"/>
              </a:rPr>
              <a:t>h</a:t>
            </a:r>
            <a:r>
              <a:rPr sz="2600" dirty="0">
                <a:latin typeface="Georgia"/>
                <a:cs typeface="Georgia"/>
              </a:rPr>
              <a:t>-</a:t>
            </a:r>
            <a:endParaRPr sz="2600">
              <a:latin typeface="Georgia"/>
              <a:cs typeface="Georgia"/>
            </a:endParaRPr>
          </a:p>
          <a:p>
            <a:pPr marL="12700" marR="5715">
              <a:lnSpc>
                <a:spcPct val="1893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temperature firing. </a:t>
            </a:r>
            <a:r>
              <a:rPr sz="2600" dirty="0">
                <a:latin typeface="Georgia"/>
                <a:cs typeface="Georgia"/>
              </a:rPr>
              <a:t>Porcelain is </a:t>
            </a:r>
            <a:r>
              <a:rPr sz="2600" spc="-5" dirty="0">
                <a:latin typeface="Georgia"/>
                <a:cs typeface="Georgia"/>
              </a:rPr>
              <a:t>included 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this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group.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71540" cy="208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temperature</a:t>
            </a:r>
            <a:r>
              <a:rPr sz="2800" spc="275" dirty="0"/>
              <a:t> </a:t>
            </a:r>
            <a:r>
              <a:rPr sz="2800" spc="-5" dirty="0"/>
              <a:t>and</a:t>
            </a:r>
            <a:r>
              <a:rPr sz="2800" spc="265" dirty="0"/>
              <a:t> </a:t>
            </a:r>
            <a:r>
              <a:rPr sz="2800" spc="-5" dirty="0"/>
              <a:t>time,</a:t>
            </a:r>
            <a:r>
              <a:rPr sz="2800" spc="275" dirty="0"/>
              <a:t> </a:t>
            </a:r>
            <a:r>
              <a:rPr sz="2800" spc="-5" dirty="0"/>
              <a:t>as</a:t>
            </a:r>
            <a:r>
              <a:rPr sz="2800" spc="280" dirty="0"/>
              <a:t> </a:t>
            </a:r>
            <a:r>
              <a:rPr sz="2800" spc="-5" dirty="0"/>
              <a:t>well</a:t>
            </a:r>
            <a:r>
              <a:rPr sz="2800" spc="280" dirty="0"/>
              <a:t> </a:t>
            </a:r>
            <a:r>
              <a:rPr sz="2800" spc="-5" dirty="0"/>
              <a:t>as</a:t>
            </a:r>
            <a:r>
              <a:rPr sz="2800" spc="280" dirty="0"/>
              <a:t> </a:t>
            </a:r>
            <a:r>
              <a:rPr sz="2800" spc="10" dirty="0"/>
              <a:t>the</a:t>
            </a:r>
            <a:endParaRPr sz="2800"/>
          </a:p>
          <a:p>
            <a:pPr marL="12700" marR="8255">
              <a:lnSpc>
                <a:spcPct val="191500"/>
              </a:lnSpc>
              <a:spcBef>
                <a:spcPts val="10"/>
              </a:spcBef>
              <a:tabLst>
                <a:tab pos="2355215" algn="l"/>
                <a:tab pos="3093720" algn="l"/>
                <a:tab pos="4030979" algn="l"/>
                <a:tab pos="5344795" algn="l"/>
              </a:tabLst>
            </a:pPr>
            <a:r>
              <a:rPr sz="2800" spc="-5" dirty="0"/>
              <a:t>c</a:t>
            </a:r>
            <a:r>
              <a:rPr sz="2800" dirty="0"/>
              <a:t>o</a:t>
            </a:r>
            <a:r>
              <a:rPr sz="2800" spc="-5" dirty="0"/>
              <a:t>mp</a:t>
            </a:r>
            <a:r>
              <a:rPr sz="2800" dirty="0"/>
              <a:t>o</a:t>
            </a:r>
            <a:r>
              <a:rPr sz="2800" spc="-5" dirty="0"/>
              <a:t>s</a:t>
            </a:r>
            <a:r>
              <a:rPr sz="2800" dirty="0"/>
              <a:t>i</a:t>
            </a:r>
            <a:r>
              <a:rPr sz="2800" spc="-5" dirty="0"/>
              <a:t>tion</a:t>
            </a:r>
            <a:r>
              <a:rPr sz="2800" dirty="0"/>
              <a:t>	</a:t>
            </a:r>
            <a:r>
              <a:rPr sz="2800" spc="-5" dirty="0"/>
              <a:t>of</a:t>
            </a:r>
            <a:r>
              <a:rPr sz="2800" dirty="0"/>
              <a:t>	</a:t>
            </a:r>
            <a:r>
              <a:rPr sz="2800" spc="-5" dirty="0"/>
              <a:t>the</a:t>
            </a:r>
            <a:r>
              <a:rPr sz="2800" dirty="0"/>
              <a:t>	</a:t>
            </a:r>
            <a:r>
              <a:rPr sz="2800" spc="-5" dirty="0"/>
              <a:t>b</a:t>
            </a:r>
            <a:r>
              <a:rPr sz="2800" dirty="0"/>
              <a:t>o</a:t>
            </a:r>
            <a:r>
              <a:rPr sz="2800" spc="-5" dirty="0"/>
              <a:t>d</a:t>
            </a:r>
            <a:r>
              <a:rPr sz="2800" dirty="0"/>
              <a:t>y</a:t>
            </a:r>
            <a:r>
              <a:rPr sz="2800" spc="-5" dirty="0"/>
              <a:t>.</a:t>
            </a:r>
            <a:r>
              <a:rPr sz="2800" dirty="0"/>
              <a:t>	</a:t>
            </a:r>
            <a:r>
              <a:rPr sz="2800" spc="-25" dirty="0"/>
              <a:t>T</a:t>
            </a:r>
            <a:r>
              <a:rPr sz="2800" spc="-5" dirty="0"/>
              <a:t>he  temperature at which the liquid</a:t>
            </a:r>
            <a:r>
              <a:rPr sz="2800" spc="295" dirty="0"/>
              <a:t> </a:t>
            </a:r>
            <a:r>
              <a:rPr sz="2800" spc="-5" dirty="0"/>
              <a:t>phase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80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3336163"/>
            <a:ext cx="5969000" cy="536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2200" algn="l"/>
                <a:tab pos="1536700" algn="l"/>
                <a:tab pos="2974340" algn="l"/>
                <a:tab pos="3540125" algn="l"/>
                <a:tab pos="4224020" algn="l"/>
                <a:tab pos="5658485" algn="l"/>
              </a:tabLst>
            </a:pPr>
            <a:r>
              <a:rPr sz="2800" spc="-5" dirty="0">
                <a:latin typeface="Arial"/>
                <a:cs typeface="Arial"/>
              </a:rPr>
              <a:t>fo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ms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wer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addi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ts val="6440"/>
              </a:lnSpc>
              <a:spcBef>
                <a:spcPts val="720"/>
              </a:spcBef>
            </a:pPr>
            <a:r>
              <a:rPr sz="2800" spc="-5" dirty="0">
                <a:latin typeface="Arial"/>
                <a:cs typeface="Arial"/>
              </a:rPr>
              <a:t>fluxing agents </a:t>
            </a:r>
            <a:r>
              <a:rPr sz="2800" spc="-10" dirty="0">
                <a:latin typeface="Arial"/>
                <a:cs typeface="Arial"/>
              </a:rPr>
              <a:t>such </a:t>
            </a:r>
            <a:r>
              <a:rPr sz="2800" spc="-5" dirty="0">
                <a:latin typeface="Arial"/>
                <a:cs typeface="Arial"/>
              </a:rPr>
              <a:t>as feldspar. </a:t>
            </a:r>
            <a:r>
              <a:rPr sz="2800" spc="-10" dirty="0">
                <a:latin typeface="Arial"/>
                <a:cs typeface="Arial"/>
              </a:rPr>
              <a:t>This  </a:t>
            </a:r>
            <a:r>
              <a:rPr sz="2800" spc="-5" dirty="0">
                <a:latin typeface="Arial"/>
                <a:cs typeface="Arial"/>
              </a:rPr>
              <a:t>fused phase </a:t>
            </a:r>
            <a:r>
              <a:rPr sz="2800" spc="-10" dirty="0">
                <a:latin typeface="Arial"/>
                <a:cs typeface="Arial"/>
              </a:rPr>
              <a:t>flows </a:t>
            </a:r>
            <a:r>
              <a:rPr sz="2800" spc="-5" dirty="0">
                <a:latin typeface="Arial"/>
                <a:cs typeface="Arial"/>
              </a:rPr>
              <a:t>around </a:t>
            </a:r>
            <a:r>
              <a:rPr sz="2800" spc="-10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remaining unmelted particles and</a:t>
            </a:r>
            <a:r>
              <a:rPr sz="2800" spc="7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fills</a:t>
            </a:r>
            <a:endParaRPr sz="2800">
              <a:latin typeface="Arial"/>
              <a:cs typeface="Arial"/>
            </a:endParaRPr>
          </a:p>
          <a:p>
            <a:pPr marL="12700" marR="6985" algn="just">
              <a:lnSpc>
                <a:spcPts val="644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in the pores as a result of surface  </a:t>
            </a:r>
            <a:r>
              <a:rPr sz="2800" dirty="0">
                <a:latin typeface="Arial"/>
                <a:cs typeface="Arial"/>
              </a:rPr>
              <a:t>tension  </a:t>
            </a:r>
            <a:r>
              <a:rPr sz="2800" spc="-5" dirty="0">
                <a:latin typeface="Arial"/>
                <a:cs typeface="Arial"/>
              </a:rPr>
              <a:t>forces  (or  capillary  </a:t>
            </a:r>
            <a:r>
              <a:rPr sz="2800" spc="2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action);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360"/>
              </a:spcBef>
            </a:pPr>
            <a:r>
              <a:rPr sz="2800" spc="-5" dirty="0">
                <a:latin typeface="Arial"/>
                <a:cs typeface="Arial"/>
              </a:rPr>
              <a:t>shrinkage    also    accompanies  </a:t>
            </a:r>
            <a:r>
              <a:rPr sz="2800" spc="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1369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process.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6502" y="309295"/>
            <a:ext cx="3481704" cy="102489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1425"/>
              </a:spcBef>
              <a:tabLst>
                <a:tab pos="1410970" algn="l"/>
                <a:tab pos="2914650" algn="l"/>
              </a:tabLst>
            </a:pPr>
            <a:r>
              <a:rPr sz="2800" spc="-5" dirty="0">
                <a:latin typeface="Arial"/>
                <a:cs typeface="Arial"/>
              </a:rPr>
              <a:t>Upon	c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ing,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8683" y="882141"/>
            <a:ext cx="894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700529"/>
            <a:ext cx="5971540" cy="617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5870" algn="l"/>
                <a:tab pos="2395855" algn="l"/>
                <a:tab pos="2857500" algn="l"/>
                <a:tab pos="4129404" algn="l"/>
                <a:tab pos="5359400" algn="l"/>
              </a:tabLst>
            </a:pPr>
            <a:r>
              <a:rPr sz="2800" spc="-5" dirty="0">
                <a:latin typeface="Arial"/>
                <a:cs typeface="Arial"/>
              </a:rPr>
              <a:t>phase	forms	a	glassy	matrix	that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results in a dense, strong body.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Thus,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the final microstructure consists of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 vitrified phase, any unreacted quartz  particles, and some porosity. Figure 1  is a scanning electron micrograph of</a:t>
            </a:r>
            <a:r>
              <a:rPr sz="2800" spc="-459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 fired porcelain </a:t>
            </a:r>
            <a:r>
              <a:rPr sz="2800" spc="-1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which may be seen  these microstructural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elements.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70270" cy="2905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The</a:t>
            </a:r>
            <a:r>
              <a:rPr sz="2800" spc="305" dirty="0"/>
              <a:t> </a:t>
            </a:r>
            <a:r>
              <a:rPr sz="2800" spc="-5" dirty="0"/>
              <a:t>degree</a:t>
            </a:r>
            <a:r>
              <a:rPr sz="2800" spc="305" dirty="0"/>
              <a:t> </a:t>
            </a:r>
            <a:r>
              <a:rPr sz="2800" spc="-5" dirty="0"/>
              <a:t>of</a:t>
            </a:r>
            <a:r>
              <a:rPr sz="2800" spc="310" dirty="0"/>
              <a:t> </a:t>
            </a:r>
            <a:r>
              <a:rPr sz="2800" spc="-5" dirty="0"/>
              <a:t>vitrification,</a:t>
            </a:r>
            <a:r>
              <a:rPr sz="2800" spc="300" dirty="0"/>
              <a:t> </a:t>
            </a:r>
            <a:r>
              <a:rPr sz="2800" spc="-5" dirty="0"/>
              <a:t>of</a:t>
            </a:r>
            <a:r>
              <a:rPr sz="2800" spc="310" dirty="0"/>
              <a:t> </a:t>
            </a:r>
            <a:r>
              <a:rPr sz="2800" spc="-5" dirty="0"/>
              <a:t>course,</a:t>
            </a:r>
            <a:endParaRPr sz="2800"/>
          </a:p>
          <a:p>
            <a:pPr marL="12700" marR="5080" algn="just">
              <a:lnSpc>
                <a:spcPct val="191700"/>
              </a:lnSpc>
            </a:pPr>
            <a:r>
              <a:rPr sz="2800" dirty="0"/>
              <a:t>controls </a:t>
            </a:r>
            <a:r>
              <a:rPr sz="2800" spc="-5" dirty="0"/>
              <a:t>the room-temperature  properties of the ceramic ware;  strength, </a:t>
            </a:r>
            <a:r>
              <a:rPr sz="2800" dirty="0"/>
              <a:t>durability, </a:t>
            </a:r>
            <a:r>
              <a:rPr sz="2800" spc="-5" dirty="0"/>
              <a:t>and density are</a:t>
            </a:r>
            <a:r>
              <a:rPr sz="2800" spc="-340" dirty="0"/>
              <a:t> </a:t>
            </a:r>
            <a:r>
              <a:rPr sz="2800" spc="-5" dirty="0"/>
              <a:t>all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4153027"/>
            <a:ext cx="5969000" cy="454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enhanced as it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increases.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The firing temperature determines the  </a:t>
            </a:r>
            <a:r>
              <a:rPr sz="2800" dirty="0">
                <a:latin typeface="Arial"/>
                <a:cs typeface="Arial"/>
              </a:rPr>
              <a:t>extent </a:t>
            </a:r>
            <a:r>
              <a:rPr sz="2800" spc="-5" dirty="0">
                <a:latin typeface="Arial"/>
                <a:cs typeface="Arial"/>
              </a:rPr>
              <a:t>to which vitrification occurs;  </a:t>
            </a:r>
            <a:r>
              <a:rPr sz="2800" dirty="0">
                <a:latin typeface="Arial"/>
                <a:cs typeface="Arial"/>
              </a:rPr>
              <a:t>that is, </a:t>
            </a:r>
            <a:r>
              <a:rPr sz="2800" spc="-5" dirty="0">
                <a:latin typeface="Arial"/>
                <a:cs typeface="Arial"/>
              </a:rPr>
              <a:t>vitrification increases as the  </a:t>
            </a:r>
            <a:r>
              <a:rPr sz="2800" dirty="0">
                <a:latin typeface="Arial"/>
                <a:cs typeface="Arial"/>
              </a:rPr>
              <a:t>firing </a:t>
            </a:r>
            <a:r>
              <a:rPr sz="2800" spc="-5" dirty="0">
                <a:latin typeface="Arial"/>
                <a:cs typeface="Arial"/>
              </a:rPr>
              <a:t>temperature is raised. Building  bricks </a:t>
            </a:r>
            <a:r>
              <a:rPr sz="2800" spc="-1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ordinarily fired around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7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9140" algn="l"/>
                <a:tab pos="2354580" algn="l"/>
                <a:tab pos="3750945" algn="l"/>
                <a:tab pos="4436110" algn="l"/>
                <a:tab pos="5142865" algn="l"/>
              </a:tabLst>
            </a:pPr>
            <a:r>
              <a:rPr sz="2800" spc="-5" dirty="0"/>
              <a:t>a</a:t>
            </a:r>
            <a:r>
              <a:rPr sz="2800" dirty="0"/>
              <a:t>r</a:t>
            </a:r>
            <a:r>
              <a:rPr sz="2800" spc="-5" dirty="0"/>
              <a:t>e</a:t>
            </a:r>
            <a:r>
              <a:rPr sz="2800" dirty="0"/>
              <a:t>	</a:t>
            </a:r>
            <a:r>
              <a:rPr sz="2800" spc="-5" dirty="0"/>
              <a:t>r</a:t>
            </a:r>
            <a:r>
              <a:rPr sz="2800" dirty="0"/>
              <a:t>e</a:t>
            </a:r>
            <a:r>
              <a:rPr sz="2800" spc="-5" dirty="0"/>
              <a:t>lat</a:t>
            </a:r>
            <a:r>
              <a:rPr sz="2800" spc="-15" dirty="0"/>
              <a:t>i</a:t>
            </a:r>
            <a:r>
              <a:rPr sz="2800" spc="5" dirty="0"/>
              <a:t>v</a:t>
            </a:r>
            <a:r>
              <a:rPr sz="2800" spc="-5" dirty="0"/>
              <a:t>e</a:t>
            </a:r>
            <a:r>
              <a:rPr sz="2800" dirty="0"/>
              <a:t>l</a:t>
            </a:r>
            <a:r>
              <a:rPr sz="2800" spc="-5" dirty="0"/>
              <a:t>y</a:t>
            </a:r>
            <a:r>
              <a:rPr sz="2800" dirty="0"/>
              <a:t>	</a:t>
            </a:r>
            <a:r>
              <a:rPr sz="2800" spc="-5" dirty="0"/>
              <a:t>p</a:t>
            </a:r>
            <a:r>
              <a:rPr sz="2800" dirty="0"/>
              <a:t>o</a:t>
            </a:r>
            <a:r>
              <a:rPr sz="2800" spc="-5" dirty="0"/>
              <a:t>r</a:t>
            </a:r>
            <a:r>
              <a:rPr sz="2800" spc="-20" dirty="0"/>
              <a:t>o</a:t>
            </a:r>
            <a:r>
              <a:rPr sz="2800" spc="-5" dirty="0"/>
              <a:t>u</a:t>
            </a:r>
            <a:r>
              <a:rPr sz="2800" dirty="0"/>
              <a:t>s</a:t>
            </a:r>
            <a:r>
              <a:rPr sz="2800" spc="-5" dirty="0"/>
              <a:t>.</a:t>
            </a:r>
            <a:r>
              <a:rPr sz="2800" dirty="0"/>
              <a:t>	</a:t>
            </a:r>
            <a:r>
              <a:rPr sz="2800" spc="-5" dirty="0"/>
              <a:t>On</a:t>
            </a:r>
            <a:r>
              <a:rPr sz="2800" dirty="0"/>
              <a:t>	</a:t>
            </a:r>
            <a:r>
              <a:rPr sz="2800" spc="-5" dirty="0"/>
              <a:t>the</a:t>
            </a:r>
            <a:r>
              <a:rPr sz="2800" dirty="0"/>
              <a:t>	</a:t>
            </a:r>
            <a:r>
              <a:rPr sz="2800" spc="-5" dirty="0"/>
              <a:t>ot</a:t>
            </a:r>
            <a:r>
              <a:rPr sz="2800" spc="5" dirty="0"/>
              <a:t>h</a:t>
            </a:r>
            <a:r>
              <a:rPr sz="2800" spc="-5" dirty="0"/>
              <a:t>er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71540" cy="5358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hand,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firing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highly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vitrified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porcelain,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41425" algn="l"/>
                <a:tab pos="2766060" algn="l"/>
                <a:tab pos="3480435" algn="l"/>
                <a:tab pos="4668520" algn="l"/>
              </a:tabLst>
            </a:pPr>
            <a:r>
              <a:rPr sz="2800" spc="-5" dirty="0">
                <a:latin typeface="Arial"/>
                <a:cs typeface="Arial"/>
              </a:rPr>
              <a:t>which	borders	on	being	optically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600"/>
              </a:lnSpc>
              <a:spcBef>
                <a:spcPts val="10"/>
              </a:spcBef>
            </a:pPr>
            <a:r>
              <a:rPr sz="2800" spc="-5" dirty="0">
                <a:latin typeface="Arial"/>
                <a:cs typeface="Arial"/>
              </a:rPr>
              <a:t>translucent, </a:t>
            </a:r>
            <a:r>
              <a:rPr sz="2800" dirty="0">
                <a:latin typeface="Arial"/>
                <a:cs typeface="Arial"/>
              </a:rPr>
              <a:t>takes </a:t>
            </a:r>
            <a:r>
              <a:rPr sz="2800" spc="-5" dirty="0">
                <a:latin typeface="Arial"/>
                <a:cs typeface="Arial"/>
              </a:rPr>
              <a:t>place at much  higher temperatures. Complete  vitrification is avoided during firing,  since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body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becomes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too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soft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will  collapse.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7052309"/>
            <a:ext cx="5968365" cy="208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POWDER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PRESSING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91800"/>
              </a:lnSpc>
              <a:tabLst>
                <a:tab pos="1451610" algn="l"/>
                <a:tab pos="4236720" algn="l"/>
              </a:tabLst>
            </a:pPr>
            <a:r>
              <a:rPr sz="2800" spc="-5" dirty="0">
                <a:latin typeface="Arial"/>
                <a:cs typeface="Arial"/>
              </a:rPr>
              <a:t>Sev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mi</a:t>
            </a:r>
            <a:r>
              <a:rPr sz="2800" spc="1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-f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ming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iques  have already been discussed</a:t>
            </a:r>
            <a:r>
              <a:rPr sz="2800" spc="7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relative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926591"/>
            <a:ext cx="6121908" cy="537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990600"/>
            <a:ext cx="5943600" cy="520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971550"/>
            <a:ext cx="5981700" cy="5238750"/>
          </a:xfrm>
          <a:custGeom>
            <a:avLst/>
            <a:gdLst/>
            <a:ahLst/>
            <a:cxnLst/>
            <a:rect l="l" t="t" r="r" b="b"/>
            <a:pathLst>
              <a:path w="5981700" h="5238750">
                <a:moveTo>
                  <a:pt x="0" y="5238750"/>
                </a:moveTo>
                <a:lnTo>
                  <a:pt x="5981700" y="5238750"/>
                </a:lnTo>
                <a:lnTo>
                  <a:pt x="5981700" y="0"/>
                </a:lnTo>
                <a:lnTo>
                  <a:pt x="0" y="0"/>
                </a:lnTo>
                <a:lnTo>
                  <a:pt x="0" y="52387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9635" cy="208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2920" algn="l"/>
                <a:tab pos="1190625" algn="l"/>
                <a:tab pos="3024505" algn="l"/>
                <a:tab pos="3514725" algn="l"/>
                <a:tab pos="4536440" algn="l"/>
                <a:tab pos="5323840" algn="l"/>
              </a:tabLst>
            </a:pPr>
            <a:r>
              <a:rPr sz="2800" spc="-5" dirty="0"/>
              <a:t>to	the	</a:t>
            </a:r>
            <a:r>
              <a:rPr sz="2800" spc="-15" dirty="0"/>
              <a:t>f</a:t>
            </a:r>
            <a:r>
              <a:rPr sz="2800" spc="-5" dirty="0"/>
              <a:t>abri</a:t>
            </a:r>
            <a:r>
              <a:rPr sz="2800" spc="5" dirty="0"/>
              <a:t>c</a:t>
            </a:r>
            <a:r>
              <a:rPr sz="2800" spc="-5" dirty="0"/>
              <a:t>ation</a:t>
            </a:r>
            <a:r>
              <a:rPr sz="2800" dirty="0"/>
              <a:t>	</a:t>
            </a:r>
            <a:r>
              <a:rPr sz="2800" spc="-5" dirty="0"/>
              <a:t>of</a:t>
            </a:r>
            <a:r>
              <a:rPr sz="2800" dirty="0"/>
              <a:t>	</a:t>
            </a:r>
            <a:r>
              <a:rPr sz="2800" spc="-5" dirty="0"/>
              <a:t>g</a:t>
            </a:r>
            <a:r>
              <a:rPr sz="2800" dirty="0"/>
              <a:t>l</a:t>
            </a:r>
            <a:r>
              <a:rPr sz="2800" spc="-5" dirty="0"/>
              <a:t>ass</a:t>
            </a:r>
            <a:r>
              <a:rPr sz="2800" dirty="0"/>
              <a:t>	</a:t>
            </a:r>
            <a:r>
              <a:rPr sz="2800" spc="-5" dirty="0"/>
              <a:t>a</a:t>
            </a:r>
            <a:r>
              <a:rPr sz="2800" dirty="0"/>
              <a:t>n</a:t>
            </a:r>
            <a:r>
              <a:rPr sz="2800" spc="-5" dirty="0"/>
              <a:t>d</a:t>
            </a:r>
            <a:r>
              <a:rPr sz="2800" dirty="0"/>
              <a:t>	</a:t>
            </a:r>
            <a:r>
              <a:rPr sz="2800" spc="-5" dirty="0"/>
              <a:t>clay</a:t>
            </a:r>
            <a:endParaRPr sz="2800"/>
          </a:p>
          <a:p>
            <a:pPr marL="12700" marR="5080">
              <a:lnSpc>
                <a:spcPct val="191500"/>
              </a:lnSpc>
              <a:spcBef>
                <a:spcPts val="10"/>
              </a:spcBef>
              <a:tabLst>
                <a:tab pos="1861820" algn="l"/>
                <a:tab pos="3493135" algn="l"/>
                <a:tab pos="5361940" algn="l"/>
              </a:tabLst>
            </a:pPr>
            <a:r>
              <a:rPr sz="2800" spc="-5" dirty="0"/>
              <a:t>p</a:t>
            </a:r>
            <a:r>
              <a:rPr sz="2800" dirty="0"/>
              <a:t>r</a:t>
            </a:r>
            <a:r>
              <a:rPr sz="2800" spc="-5" dirty="0"/>
              <a:t>o</a:t>
            </a:r>
            <a:r>
              <a:rPr sz="2800" dirty="0"/>
              <a:t>d</a:t>
            </a:r>
            <a:r>
              <a:rPr sz="2800" spc="-5" dirty="0"/>
              <a:t>ucts.</a:t>
            </a:r>
            <a:r>
              <a:rPr sz="2800" dirty="0"/>
              <a:t>	</a:t>
            </a:r>
            <a:r>
              <a:rPr sz="2800" spc="-5" dirty="0"/>
              <a:t>Ano</a:t>
            </a:r>
            <a:r>
              <a:rPr sz="2800" dirty="0"/>
              <a:t>t</a:t>
            </a:r>
            <a:r>
              <a:rPr sz="2800" spc="-5" dirty="0"/>
              <a:t>her</a:t>
            </a:r>
            <a:r>
              <a:rPr sz="2800" dirty="0"/>
              <a:t>	</a:t>
            </a:r>
            <a:r>
              <a:rPr sz="2800" spc="-5" dirty="0"/>
              <a:t>imp</a:t>
            </a:r>
            <a:r>
              <a:rPr sz="2800" spc="5" dirty="0"/>
              <a:t>o</a:t>
            </a:r>
            <a:r>
              <a:rPr sz="2800" spc="-5" dirty="0"/>
              <a:t>rtant</a:t>
            </a:r>
            <a:r>
              <a:rPr sz="2800" dirty="0"/>
              <a:t>	</a:t>
            </a:r>
            <a:r>
              <a:rPr sz="2800" spc="-5" dirty="0"/>
              <a:t>and  commonly used method that</a:t>
            </a:r>
            <a:r>
              <a:rPr sz="2800" spc="150" dirty="0"/>
              <a:t> </a:t>
            </a:r>
            <a:r>
              <a:rPr sz="2800" spc="-5" dirty="0"/>
              <a:t>warrants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3336163"/>
            <a:ext cx="5970905" cy="536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2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brief</a:t>
            </a:r>
            <a:r>
              <a:rPr sz="2800" spc="3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treatment</a:t>
            </a:r>
            <a:r>
              <a:rPr sz="2800" spc="3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3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powder</a:t>
            </a:r>
            <a:r>
              <a:rPr sz="2800" spc="2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pressing.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ts val="6440"/>
              </a:lnSpc>
              <a:spcBef>
                <a:spcPts val="720"/>
              </a:spcBef>
            </a:pPr>
            <a:r>
              <a:rPr sz="2800" spc="-5" dirty="0">
                <a:latin typeface="Arial"/>
                <a:cs typeface="Arial"/>
              </a:rPr>
              <a:t>Powder pressing,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ceramic  </a:t>
            </a:r>
            <a:r>
              <a:rPr sz="2800" spc="-5" dirty="0">
                <a:latin typeface="Arial"/>
                <a:cs typeface="Arial"/>
              </a:rPr>
              <a:t>analogue to powder metallurgy, </a:t>
            </a:r>
            <a:r>
              <a:rPr sz="2800" spc="-10" dirty="0">
                <a:latin typeface="Arial"/>
                <a:cs typeface="Arial"/>
              </a:rPr>
              <a:t>is  </a:t>
            </a:r>
            <a:r>
              <a:rPr sz="2800" spc="-5" dirty="0">
                <a:latin typeface="Arial"/>
                <a:cs typeface="Arial"/>
              </a:rPr>
              <a:t>used  </a:t>
            </a:r>
            <a:r>
              <a:rPr sz="2800" spc="1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fabricate  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both  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clay  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12700" marR="6350" algn="just">
              <a:lnSpc>
                <a:spcPts val="644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nonclay compositions, including  electronic and magnetic ceramics 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360"/>
              </a:spcBef>
            </a:pPr>
            <a:r>
              <a:rPr sz="2800" spc="-5" dirty="0">
                <a:latin typeface="Arial"/>
                <a:cs typeface="Arial"/>
              </a:rPr>
              <a:t>well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some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refractory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brick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products.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70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In</a:t>
            </a:r>
            <a:r>
              <a:rPr sz="2800" spc="-125" dirty="0"/>
              <a:t> </a:t>
            </a:r>
            <a:r>
              <a:rPr sz="2800" spc="-5" dirty="0"/>
              <a:t>essence,</a:t>
            </a:r>
            <a:r>
              <a:rPr sz="2800" spc="-125" dirty="0"/>
              <a:t> </a:t>
            </a:r>
            <a:r>
              <a:rPr sz="2800" spc="-5" dirty="0"/>
              <a:t>a</a:t>
            </a:r>
            <a:r>
              <a:rPr sz="2800" spc="-135" dirty="0"/>
              <a:t> </a:t>
            </a:r>
            <a:r>
              <a:rPr sz="2800" spc="-5" dirty="0"/>
              <a:t>powdered</a:t>
            </a:r>
            <a:r>
              <a:rPr sz="2800" spc="-125" dirty="0"/>
              <a:t> </a:t>
            </a:r>
            <a:r>
              <a:rPr sz="2800" spc="-5" dirty="0"/>
              <a:t>mass,</a:t>
            </a:r>
            <a:r>
              <a:rPr sz="2800" spc="-125" dirty="0"/>
              <a:t> </a:t>
            </a:r>
            <a:r>
              <a:rPr sz="2800" spc="-5" dirty="0"/>
              <a:t>usually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72175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containing a small amount of water</a:t>
            </a:r>
            <a:r>
              <a:rPr sz="2800" spc="3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20444" algn="l"/>
                <a:tab pos="2303145" algn="l"/>
                <a:tab pos="2755265" algn="l"/>
                <a:tab pos="4689475" algn="l"/>
                <a:tab pos="5459730" algn="l"/>
              </a:tabLst>
            </a:pPr>
            <a:r>
              <a:rPr sz="2800" dirty="0">
                <a:latin typeface="Arial"/>
                <a:cs typeface="Arial"/>
              </a:rPr>
              <a:t>other	</a:t>
            </a:r>
            <a:r>
              <a:rPr sz="2800" spc="-5" dirty="0">
                <a:latin typeface="Arial"/>
                <a:cs typeface="Arial"/>
              </a:rPr>
              <a:t>binder,	</a:t>
            </a:r>
            <a:r>
              <a:rPr sz="2800" spc="-10" dirty="0">
                <a:latin typeface="Arial"/>
                <a:cs typeface="Arial"/>
              </a:rPr>
              <a:t>is	</a:t>
            </a:r>
            <a:r>
              <a:rPr sz="2800" spc="-5" dirty="0">
                <a:latin typeface="Arial"/>
                <a:cs typeface="Arial"/>
              </a:rPr>
              <a:t>compacted	into	</a:t>
            </a:r>
            <a:r>
              <a:rPr sz="2800" spc="-10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12700" marR="635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desired shape by pressure. </a:t>
            </a:r>
            <a:r>
              <a:rPr sz="2800" spc="-10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degree of compaction 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6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maximized  and fraction of void space </a:t>
            </a:r>
            <a:r>
              <a:rPr sz="2800" spc="-10" dirty="0">
                <a:latin typeface="Arial"/>
                <a:cs typeface="Arial"/>
              </a:rPr>
              <a:t>is  </a:t>
            </a:r>
            <a:r>
              <a:rPr sz="2800" spc="-5" dirty="0">
                <a:latin typeface="Arial"/>
                <a:cs typeface="Arial"/>
              </a:rPr>
              <a:t>minimized by using coarse and </a:t>
            </a:r>
            <a:r>
              <a:rPr sz="2800" spc="-10" dirty="0">
                <a:latin typeface="Arial"/>
                <a:cs typeface="Arial"/>
              </a:rPr>
              <a:t>fine  </a:t>
            </a:r>
            <a:r>
              <a:rPr sz="2800" spc="-5" dirty="0">
                <a:latin typeface="Arial"/>
                <a:cs typeface="Arial"/>
              </a:rPr>
              <a:t>particles mixed in appropriate  proportions. There is no plastic  deformation   of   the   particles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during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7730" algn="l"/>
                <a:tab pos="2760980" algn="l"/>
                <a:tab pos="3799840" algn="l"/>
                <a:tab pos="4698365" algn="l"/>
                <a:tab pos="5322570" algn="l"/>
              </a:tabLst>
            </a:pPr>
            <a:r>
              <a:rPr sz="2800" spc="-5" dirty="0"/>
              <a:t>c</a:t>
            </a:r>
            <a:r>
              <a:rPr sz="2800" dirty="0"/>
              <a:t>o</a:t>
            </a:r>
            <a:r>
              <a:rPr sz="2800" spc="-5" dirty="0"/>
              <a:t>mp</a:t>
            </a:r>
            <a:r>
              <a:rPr sz="2800" dirty="0"/>
              <a:t>a</a:t>
            </a:r>
            <a:r>
              <a:rPr sz="2800" spc="-5" dirty="0"/>
              <a:t>c</a:t>
            </a:r>
            <a:r>
              <a:rPr sz="2800" dirty="0"/>
              <a:t>t</a:t>
            </a:r>
            <a:r>
              <a:rPr sz="2800" spc="-15" dirty="0"/>
              <a:t>i</a:t>
            </a:r>
            <a:r>
              <a:rPr sz="2800" spc="-5" dirty="0"/>
              <a:t>o</a:t>
            </a:r>
            <a:r>
              <a:rPr sz="2800" dirty="0"/>
              <a:t>n</a:t>
            </a:r>
            <a:r>
              <a:rPr sz="2800" spc="-5" dirty="0"/>
              <a:t>,</a:t>
            </a:r>
            <a:r>
              <a:rPr sz="2800" dirty="0"/>
              <a:t>	</a:t>
            </a:r>
            <a:r>
              <a:rPr sz="2800" spc="-5" dirty="0"/>
              <a:t>as</a:t>
            </a:r>
            <a:r>
              <a:rPr sz="2800" dirty="0"/>
              <a:t>	</a:t>
            </a:r>
            <a:r>
              <a:rPr sz="2800" spc="-15" dirty="0"/>
              <a:t>t</a:t>
            </a:r>
            <a:r>
              <a:rPr sz="2800" spc="-5" dirty="0"/>
              <a:t>h</a:t>
            </a:r>
            <a:r>
              <a:rPr sz="2800" dirty="0"/>
              <a:t>e</a:t>
            </a:r>
            <a:r>
              <a:rPr sz="2800" spc="-5" dirty="0"/>
              <a:t>re</a:t>
            </a:r>
            <a:r>
              <a:rPr sz="2800" dirty="0"/>
              <a:t>	</a:t>
            </a:r>
            <a:r>
              <a:rPr sz="2800" spc="-5" dirty="0"/>
              <a:t>may</a:t>
            </a:r>
            <a:r>
              <a:rPr sz="2800" dirty="0"/>
              <a:t>	</a:t>
            </a:r>
            <a:r>
              <a:rPr sz="2800" spc="-5" dirty="0"/>
              <a:t>be</a:t>
            </a:r>
            <a:r>
              <a:rPr sz="2800" dirty="0"/>
              <a:t>	</a:t>
            </a:r>
            <a:r>
              <a:rPr sz="2800" spc="-5" dirty="0"/>
              <a:t>wi</a:t>
            </a:r>
            <a:r>
              <a:rPr sz="2800" spc="-15" dirty="0"/>
              <a:t>t</a:t>
            </a:r>
            <a:r>
              <a:rPr sz="2800" spc="-5" dirty="0"/>
              <a:t>h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71540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6165" algn="l"/>
                <a:tab pos="2692400" algn="l"/>
                <a:tab pos="3551554" algn="l"/>
                <a:tab pos="4980305" algn="l"/>
                <a:tab pos="5461635" algn="l"/>
              </a:tabLst>
            </a:pPr>
            <a:r>
              <a:rPr sz="2800" spc="-5" dirty="0">
                <a:latin typeface="Arial"/>
                <a:cs typeface="Arial"/>
              </a:rPr>
              <a:t>met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powde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s.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One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fu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ct</a:t>
            </a:r>
            <a:r>
              <a:rPr sz="2800" spc="-2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80795" algn="l"/>
                <a:tab pos="1816735" algn="l"/>
                <a:tab pos="2392680" algn="l"/>
                <a:tab pos="4014470" algn="l"/>
                <a:tab pos="4787900" algn="l"/>
              </a:tabLst>
            </a:pPr>
            <a:r>
              <a:rPr sz="2800" spc="-5" dirty="0">
                <a:latin typeface="Arial"/>
                <a:cs typeface="Arial"/>
              </a:rPr>
              <a:t>binder	is	to	lubricate	the	powder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particles as they move past one  </a:t>
            </a:r>
            <a:r>
              <a:rPr sz="2800" dirty="0">
                <a:latin typeface="Arial"/>
                <a:cs typeface="Arial"/>
              </a:rPr>
              <a:t>another </a:t>
            </a:r>
            <a:r>
              <a:rPr sz="2800" spc="-1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the compaction process.  There are three basic </a:t>
            </a:r>
            <a:r>
              <a:rPr sz="2800" dirty="0">
                <a:latin typeface="Arial"/>
                <a:cs typeface="Arial"/>
              </a:rPr>
              <a:t>powder-  </a:t>
            </a:r>
            <a:r>
              <a:rPr sz="2800" spc="-5" dirty="0">
                <a:latin typeface="Arial"/>
                <a:cs typeface="Arial"/>
              </a:rPr>
              <a:t>pressing procedures: uniaxial,  isostatic (or hydrostatic), and hot  pressing. For uniaxial pressing, </a:t>
            </a:r>
            <a:r>
              <a:rPr sz="2800" spc="-10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powder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compacted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3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8770" algn="l"/>
                <a:tab pos="2375535" algn="l"/>
                <a:tab pos="2823845" algn="l"/>
                <a:tab pos="4163060" algn="l"/>
                <a:tab pos="4632325" algn="l"/>
                <a:tab pos="5023485" algn="l"/>
              </a:tabLst>
            </a:pPr>
            <a:r>
              <a:rPr sz="2800" spc="-5" dirty="0"/>
              <a:t>p</a:t>
            </a:r>
            <a:r>
              <a:rPr sz="2800" dirty="0"/>
              <a:t>r</a:t>
            </a:r>
            <a:r>
              <a:rPr sz="2800" spc="-5" dirty="0"/>
              <a:t>e</a:t>
            </a:r>
            <a:r>
              <a:rPr sz="2800" dirty="0"/>
              <a:t>s</a:t>
            </a:r>
            <a:r>
              <a:rPr sz="2800" spc="-5" dirty="0"/>
              <a:t>sure</a:t>
            </a:r>
            <a:r>
              <a:rPr sz="2800" dirty="0"/>
              <a:t>	</a:t>
            </a:r>
            <a:r>
              <a:rPr sz="2800" spc="-5" dirty="0"/>
              <a:t>th</a:t>
            </a:r>
            <a:r>
              <a:rPr sz="2800" spc="5" dirty="0"/>
              <a:t>a</a:t>
            </a:r>
            <a:r>
              <a:rPr sz="2800" spc="-5" dirty="0"/>
              <a:t>t</a:t>
            </a:r>
            <a:r>
              <a:rPr sz="2800" dirty="0"/>
              <a:t>	</a:t>
            </a:r>
            <a:r>
              <a:rPr sz="2800" spc="-15" dirty="0"/>
              <a:t>i</a:t>
            </a:r>
            <a:r>
              <a:rPr sz="2800" spc="-5" dirty="0"/>
              <a:t>s</a:t>
            </a:r>
            <a:r>
              <a:rPr sz="2800" dirty="0"/>
              <a:t>	</a:t>
            </a:r>
            <a:r>
              <a:rPr sz="2800" spc="-5" dirty="0"/>
              <a:t>a</a:t>
            </a:r>
            <a:r>
              <a:rPr sz="2800" dirty="0"/>
              <a:t>p</a:t>
            </a:r>
            <a:r>
              <a:rPr sz="2800" spc="-5" dirty="0"/>
              <a:t>p</a:t>
            </a:r>
            <a:r>
              <a:rPr sz="2800" dirty="0"/>
              <a:t>l</a:t>
            </a:r>
            <a:r>
              <a:rPr sz="2800" spc="-5" dirty="0"/>
              <a:t>i</a:t>
            </a:r>
            <a:r>
              <a:rPr sz="2800" dirty="0"/>
              <a:t>e</a:t>
            </a:r>
            <a:r>
              <a:rPr sz="2800" spc="-5" dirty="0"/>
              <a:t>d</a:t>
            </a:r>
            <a:r>
              <a:rPr sz="2800" dirty="0"/>
              <a:t>	</a:t>
            </a:r>
            <a:r>
              <a:rPr sz="2800" spc="-15" dirty="0"/>
              <a:t>i</a:t>
            </a:r>
            <a:r>
              <a:rPr sz="2800" spc="-5" dirty="0"/>
              <a:t>n</a:t>
            </a:r>
            <a:r>
              <a:rPr sz="2800" dirty="0"/>
              <a:t>	</a:t>
            </a:r>
            <a:r>
              <a:rPr sz="2800" spc="-5" dirty="0"/>
              <a:t>a</a:t>
            </a:r>
            <a:r>
              <a:rPr sz="2800" dirty="0"/>
              <a:t>	</a:t>
            </a:r>
            <a:r>
              <a:rPr sz="2800" spc="-5" dirty="0"/>
              <a:t>s</a:t>
            </a:r>
            <a:r>
              <a:rPr sz="2800" dirty="0"/>
              <a:t>i</a:t>
            </a:r>
            <a:r>
              <a:rPr sz="2800" spc="-5" dirty="0"/>
              <a:t>ng</a:t>
            </a:r>
            <a:r>
              <a:rPr sz="2800" spc="-20" dirty="0"/>
              <a:t>l</a:t>
            </a:r>
            <a:r>
              <a:rPr sz="2800" spc="-5" dirty="0"/>
              <a:t>e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70270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direction.</a:t>
            </a:r>
            <a:r>
              <a:rPr sz="2800" spc="2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3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formed</a:t>
            </a:r>
            <a:r>
              <a:rPr sz="2800" spc="3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piece</a:t>
            </a:r>
            <a:r>
              <a:rPr sz="2800" spc="3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takes</a:t>
            </a:r>
            <a:r>
              <a:rPr sz="2800" spc="3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86435" algn="l"/>
                <a:tab pos="2902585" algn="l"/>
                <a:tab pos="3381375" algn="l"/>
                <a:tab pos="4036060" algn="l"/>
                <a:tab pos="4808220" algn="l"/>
              </a:tabLst>
            </a:pPr>
            <a:r>
              <a:rPr sz="2800" spc="-5" dirty="0">
                <a:latin typeface="Arial"/>
                <a:cs typeface="Arial"/>
              </a:rPr>
              <a:t>the	configuration	of	die	</a:t>
            </a:r>
            <a:r>
              <a:rPr sz="2800" spc="-10" dirty="0">
                <a:latin typeface="Arial"/>
                <a:cs typeface="Arial"/>
              </a:rPr>
              <a:t>and	</a:t>
            </a:r>
            <a:r>
              <a:rPr sz="2800" spc="-5" dirty="0">
                <a:latin typeface="Arial"/>
                <a:cs typeface="Arial"/>
              </a:rPr>
              <a:t>platens</a:t>
            </a:r>
            <a:endParaRPr sz="2800">
              <a:latin typeface="Arial"/>
              <a:cs typeface="Arial"/>
            </a:endParaRPr>
          </a:p>
          <a:p>
            <a:pPr marL="12700" marR="5715" algn="just">
              <a:lnSpc>
                <a:spcPct val="191700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through </a:t>
            </a:r>
            <a:r>
              <a:rPr sz="2800" spc="-5" dirty="0">
                <a:latin typeface="Arial"/>
                <a:cs typeface="Arial"/>
              </a:rPr>
              <a:t>which the pressure 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-3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applied.  This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confined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shapes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that  are relatively </a:t>
            </a:r>
            <a:r>
              <a:rPr sz="2800" dirty="0">
                <a:latin typeface="Arial"/>
                <a:cs typeface="Arial"/>
              </a:rPr>
              <a:t>simple; </a:t>
            </a:r>
            <a:r>
              <a:rPr sz="2800" spc="-5" dirty="0">
                <a:latin typeface="Arial"/>
                <a:cs typeface="Arial"/>
              </a:rPr>
              <a:t>however,  production rates are high and the  process is inexpensive. The steps  involved in one </a:t>
            </a:r>
            <a:r>
              <a:rPr sz="2800" dirty="0">
                <a:latin typeface="Arial"/>
                <a:cs typeface="Arial"/>
              </a:rPr>
              <a:t>technique </a:t>
            </a:r>
            <a:r>
              <a:rPr sz="2800" spc="-5" dirty="0">
                <a:latin typeface="Arial"/>
                <a:cs typeface="Arial"/>
              </a:rPr>
              <a:t>are  illustrated in the Figure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2: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7309866"/>
            <a:ext cx="5967095" cy="1270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2310" algn="l"/>
                <a:tab pos="2143760" algn="l"/>
                <a:tab pos="3743325" algn="l"/>
                <a:tab pos="4392295" algn="l"/>
              </a:tabLst>
            </a:pPr>
            <a:r>
              <a:rPr sz="2800" spc="-5" dirty="0">
                <a:latin typeface="Arial"/>
                <a:cs typeface="Arial"/>
              </a:rPr>
              <a:t>For	isostatic	pressing,	</a:t>
            </a:r>
            <a:r>
              <a:rPr sz="2800" spc="-10" dirty="0">
                <a:latin typeface="Arial"/>
                <a:cs typeface="Arial"/>
              </a:rPr>
              <a:t>the	</a:t>
            </a:r>
            <a:r>
              <a:rPr sz="2800" spc="-5" dirty="0">
                <a:latin typeface="Arial"/>
                <a:cs typeface="Arial"/>
              </a:rPr>
              <a:t>powdered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51940" algn="l"/>
                <a:tab pos="2084705" algn="l"/>
                <a:tab pos="3901440" algn="l"/>
                <a:tab pos="4452620" algn="l"/>
                <a:tab pos="4926330" algn="l"/>
              </a:tabLst>
            </a:pPr>
            <a:r>
              <a:rPr sz="2800" spc="-5" dirty="0">
                <a:latin typeface="Arial"/>
                <a:cs typeface="Arial"/>
              </a:rPr>
              <a:t>mat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ntained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bber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1743455"/>
            <a:ext cx="6083808" cy="516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1808352"/>
            <a:ext cx="5905500" cy="4981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1789302"/>
            <a:ext cx="5943600" cy="5019675"/>
          </a:xfrm>
          <a:custGeom>
            <a:avLst/>
            <a:gdLst/>
            <a:ahLst/>
            <a:cxnLst/>
            <a:rect l="l" t="t" r="r" b="b"/>
            <a:pathLst>
              <a:path w="5943600" h="5019675">
                <a:moveTo>
                  <a:pt x="0" y="5019675"/>
                </a:moveTo>
                <a:lnTo>
                  <a:pt x="5943600" y="5019675"/>
                </a:lnTo>
                <a:lnTo>
                  <a:pt x="5943600" y="0"/>
                </a:lnTo>
                <a:lnTo>
                  <a:pt x="0" y="0"/>
                </a:lnTo>
                <a:lnTo>
                  <a:pt x="0" y="50196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89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348163"/>
            <a:ext cx="5966460" cy="763143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600" b="1" spc="40" dirty="0">
                <a:latin typeface="Trebuchet MS"/>
                <a:cs typeface="Trebuchet MS"/>
              </a:rPr>
              <a:t>REFRACTORIES</a:t>
            </a: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  <a:tabLst>
                <a:tab pos="1452245" algn="l"/>
                <a:tab pos="3199130" algn="l"/>
                <a:tab pos="4102100" algn="l"/>
                <a:tab pos="4563745" algn="l"/>
              </a:tabLst>
            </a:pPr>
            <a:r>
              <a:rPr sz="2800" spc="-5" dirty="0">
                <a:latin typeface="Georgia"/>
                <a:cs typeface="Georgia"/>
              </a:rPr>
              <a:t>Anoth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	i</a:t>
            </a:r>
            <a:r>
              <a:rPr sz="2800" spc="-5" dirty="0">
                <a:latin typeface="Georgia"/>
                <a:cs typeface="Georgia"/>
              </a:rPr>
              <a:t>mporta</a:t>
            </a:r>
            <a:r>
              <a:rPr sz="2800" dirty="0">
                <a:latin typeface="Georgia"/>
                <a:cs typeface="Georgia"/>
              </a:rPr>
              <a:t>n</a:t>
            </a:r>
            <a:r>
              <a:rPr sz="2800" spc="-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clas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cer</a:t>
            </a:r>
            <a:r>
              <a:rPr sz="2800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mics</a:t>
            </a:r>
            <a:endParaRPr sz="2800" dirty="0">
              <a:latin typeface="Georgia"/>
              <a:cs typeface="Georgia"/>
            </a:endParaRPr>
          </a:p>
          <a:p>
            <a:pPr marL="12700" marR="5080">
              <a:lnSpc>
                <a:spcPct val="189300"/>
              </a:lnSpc>
              <a:tabLst>
                <a:tab pos="1758314" algn="l"/>
                <a:tab pos="3675379" algn="l"/>
                <a:tab pos="5353050" algn="l"/>
              </a:tabLst>
            </a:pPr>
            <a:r>
              <a:rPr sz="2800" spc="-10" dirty="0">
                <a:latin typeface="Georgia"/>
                <a:cs typeface="Georgia"/>
              </a:rPr>
              <a:t>that </a:t>
            </a:r>
            <a:r>
              <a:rPr sz="2800" spc="-5" dirty="0">
                <a:latin typeface="Georgia"/>
                <a:cs typeface="Georgia"/>
              </a:rPr>
              <a:t>are utilized in large weights is </a:t>
            </a:r>
            <a:r>
              <a:rPr sz="2800" spc="-10" dirty="0">
                <a:latin typeface="Georgia"/>
                <a:cs typeface="Georgia"/>
              </a:rPr>
              <a:t>the  </a:t>
            </a:r>
            <a:r>
              <a:rPr sz="2800" spc="-5" dirty="0">
                <a:latin typeface="Georgia"/>
                <a:cs typeface="Georgia"/>
              </a:rPr>
              <a:t>refr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tor</a:t>
            </a:r>
            <a:r>
              <a:rPr sz="2800" spc="-5" dirty="0">
                <a:latin typeface="Georgia"/>
                <a:cs typeface="Georgia"/>
              </a:rPr>
              <a:t>y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(infl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xib</a:t>
            </a:r>
            <a:r>
              <a:rPr sz="2800" dirty="0">
                <a:latin typeface="Georgia"/>
                <a:cs typeface="Georgia"/>
              </a:rPr>
              <a:t>l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)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cer</a:t>
            </a:r>
            <a:r>
              <a:rPr sz="2800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mics.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T</a:t>
            </a:r>
            <a:r>
              <a:rPr sz="2800" spc="5" dirty="0">
                <a:latin typeface="Georgia"/>
                <a:cs typeface="Georgia"/>
              </a:rPr>
              <a:t>h</a:t>
            </a:r>
            <a:r>
              <a:rPr sz="2800" spc="-5" dirty="0">
                <a:latin typeface="Georgia"/>
                <a:cs typeface="Georgia"/>
              </a:rPr>
              <a:t>e</a:t>
            </a:r>
            <a:endParaRPr sz="2800" dirty="0">
              <a:latin typeface="Georgia"/>
              <a:cs typeface="Georgia"/>
            </a:endParaRPr>
          </a:p>
          <a:p>
            <a:pPr marL="12700" marR="5080" algn="just">
              <a:lnSpc>
                <a:spcPct val="189400"/>
              </a:lnSpc>
              <a:spcBef>
                <a:spcPts val="10"/>
              </a:spcBef>
            </a:pPr>
            <a:r>
              <a:rPr sz="2800" spc="-5" dirty="0">
                <a:latin typeface="Georgia"/>
                <a:cs typeface="Georgia"/>
              </a:rPr>
              <a:t>significant properties of these  materials include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ability </a:t>
            </a:r>
            <a:r>
              <a:rPr sz="2800" spc="-10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withstand </a:t>
            </a:r>
            <a:r>
              <a:rPr sz="2800" spc="-10" dirty="0">
                <a:latin typeface="Georgia"/>
                <a:cs typeface="Georgia"/>
              </a:rPr>
              <a:t>high </a:t>
            </a:r>
            <a:r>
              <a:rPr sz="2800" spc="-5" dirty="0">
                <a:latin typeface="Georgia"/>
                <a:cs typeface="Georgia"/>
              </a:rPr>
              <a:t>temperatures without  melting or decomposing, and the  </a:t>
            </a:r>
            <a:r>
              <a:rPr sz="2800" spc="-10" dirty="0">
                <a:latin typeface="Georgia"/>
                <a:cs typeface="Georgia"/>
              </a:rPr>
              <a:t>capacity </a:t>
            </a:r>
            <a:r>
              <a:rPr sz="2800" spc="-5" dirty="0">
                <a:latin typeface="Georgia"/>
                <a:cs typeface="Georgia"/>
              </a:rPr>
              <a:t>to remain unreactive </a:t>
            </a:r>
            <a:r>
              <a:rPr sz="2800" spc="-10" dirty="0">
                <a:latin typeface="Georgia"/>
                <a:cs typeface="Georgia"/>
              </a:rPr>
              <a:t>or  </a:t>
            </a:r>
            <a:r>
              <a:rPr sz="2800" spc="-5" dirty="0">
                <a:latin typeface="Georgia"/>
                <a:cs typeface="Georgia"/>
              </a:rPr>
              <a:t>motivated   when   exposed   to</a:t>
            </a:r>
            <a:r>
              <a:rPr sz="2800" spc="50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severe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5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envelope and the pressure is</a:t>
            </a:r>
            <a:r>
              <a:rPr sz="2800" spc="265" dirty="0"/>
              <a:t> </a:t>
            </a:r>
            <a:r>
              <a:rPr sz="2800" spc="-5" dirty="0"/>
              <a:t>applied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90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69000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by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fluid,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isostatically</a:t>
            </a:r>
            <a:r>
              <a:rPr sz="2800" spc="20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(i.e.,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1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has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42365" algn="l"/>
                <a:tab pos="3063875" algn="l"/>
                <a:tab pos="3601085" algn="l"/>
                <a:tab pos="4216400" algn="l"/>
              </a:tabLst>
            </a:pPr>
            <a:r>
              <a:rPr sz="2800" spc="-5" dirty="0">
                <a:latin typeface="Arial"/>
                <a:cs typeface="Arial"/>
              </a:rPr>
              <a:t>same	magnitude	in	all	directions).</a:t>
            </a:r>
            <a:endParaRPr sz="2800">
              <a:latin typeface="Arial"/>
              <a:cs typeface="Arial"/>
            </a:endParaRPr>
          </a:p>
          <a:p>
            <a:pPr marL="12700" marR="635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More complicated shapes are  possible </a:t>
            </a:r>
            <a:r>
              <a:rPr sz="2800" dirty="0">
                <a:latin typeface="Arial"/>
                <a:cs typeface="Arial"/>
              </a:rPr>
              <a:t>than </a:t>
            </a:r>
            <a:r>
              <a:rPr sz="2800" spc="-5" dirty="0">
                <a:latin typeface="Arial"/>
                <a:cs typeface="Arial"/>
              </a:rPr>
              <a:t>with uniaxial pressing;  however, the isostatic technique is  more time consuming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expensive.  For both uniaxial and isostatic  procedures, a firing operation is  required after  the pressing</a:t>
            </a:r>
            <a:r>
              <a:rPr sz="2800" spc="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operation.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70905" cy="454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During firing the formed piece</a:t>
            </a:r>
            <a:r>
              <a:rPr sz="2800" spc="-330" dirty="0"/>
              <a:t> </a:t>
            </a:r>
            <a:r>
              <a:rPr sz="2800" dirty="0"/>
              <a:t>shrinks,</a:t>
            </a:r>
            <a:endParaRPr sz="2800"/>
          </a:p>
          <a:p>
            <a:pPr marL="12700" marR="5080">
              <a:lnSpc>
                <a:spcPct val="191600"/>
              </a:lnSpc>
              <a:spcBef>
                <a:spcPts val="5"/>
              </a:spcBef>
              <a:tabLst>
                <a:tab pos="974725" algn="l"/>
                <a:tab pos="1169670" algn="l"/>
                <a:tab pos="1600835" algn="l"/>
                <a:tab pos="1831975" algn="l"/>
                <a:tab pos="2541270" algn="l"/>
                <a:tab pos="2613660" algn="l"/>
                <a:tab pos="3259454" algn="l"/>
                <a:tab pos="3279775" algn="l"/>
                <a:tab pos="3829050" algn="l"/>
                <a:tab pos="4877435" algn="l"/>
                <a:tab pos="5461000" algn="l"/>
                <a:tab pos="5661025" algn="l"/>
              </a:tabLst>
            </a:pPr>
            <a:r>
              <a:rPr sz="2800" spc="-5" dirty="0"/>
              <a:t>a</a:t>
            </a:r>
            <a:r>
              <a:rPr sz="2800" dirty="0"/>
              <a:t>n</a:t>
            </a:r>
            <a:r>
              <a:rPr sz="2800" spc="-5" dirty="0"/>
              <a:t>d</a:t>
            </a:r>
            <a:r>
              <a:rPr sz="2800" dirty="0"/>
              <a:t>	</a:t>
            </a:r>
            <a:r>
              <a:rPr sz="2800" spc="-5" dirty="0"/>
              <a:t>e</a:t>
            </a:r>
            <a:r>
              <a:rPr sz="2800" dirty="0"/>
              <a:t>x</a:t>
            </a:r>
            <a:r>
              <a:rPr sz="2800" spc="-5" dirty="0"/>
              <a:t>peri</a:t>
            </a:r>
            <a:r>
              <a:rPr sz="2800" dirty="0"/>
              <a:t>e</a:t>
            </a:r>
            <a:r>
              <a:rPr sz="2800" spc="-5" dirty="0"/>
              <a:t>nces</a:t>
            </a:r>
            <a:r>
              <a:rPr sz="2800" dirty="0"/>
              <a:t>	</a:t>
            </a:r>
            <a:r>
              <a:rPr sz="2800" spc="-5" dirty="0"/>
              <a:t>a</a:t>
            </a:r>
            <a:r>
              <a:rPr sz="2800" dirty="0"/>
              <a:t>	</a:t>
            </a:r>
            <a:r>
              <a:rPr sz="2800" spc="-5" dirty="0"/>
              <a:t>r</a:t>
            </a:r>
            <a:r>
              <a:rPr sz="2800" dirty="0"/>
              <a:t>e</a:t>
            </a:r>
            <a:r>
              <a:rPr sz="2800" spc="-5" dirty="0"/>
              <a:t>duct</a:t>
            </a:r>
            <a:r>
              <a:rPr sz="2800" dirty="0"/>
              <a:t>i</a:t>
            </a:r>
            <a:r>
              <a:rPr sz="2800" spc="-5" dirty="0"/>
              <a:t>on</a:t>
            </a:r>
            <a:r>
              <a:rPr sz="2800" dirty="0"/>
              <a:t>		</a:t>
            </a:r>
            <a:r>
              <a:rPr sz="2800" spc="-5" dirty="0"/>
              <a:t>of  p</a:t>
            </a:r>
            <a:r>
              <a:rPr sz="2800" dirty="0"/>
              <a:t>o</a:t>
            </a:r>
            <a:r>
              <a:rPr sz="2800" spc="-5" dirty="0"/>
              <a:t>r</a:t>
            </a:r>
            <a:r>
              <a:rPr sz="2800" dirty="0"/>
              <a:t>o</a:t>
            </a:r>
            <a:r>
              <a:rPr sz="2800" spc="-5" dirty="0"/>
              <a:t>sity</a:t>
            </a:r>
            <a:r>
              <a:rPr sz="2800" dirty="0"/>
              <a:t>	</a:t>
            </a:r>
            <a:r>
              <a:rPr sz="2800" spc="-5" dirty="0"/>
              <a:t>a</a:t>
            </a:r>
            <a:r>
              <a:rPr sz="2800" dirty="0"/>
              <a:t>n</a:t>
            </a:r>
            <a:r>
              <a:rPr sz="2800" spc="-5" dirty="0"/>
              <a:t>d</a:t>
            </a:r>
            <a:r>
              <a:rPr sz="2800" dirty="0"/>
              <a:t>	</a:t>
            </a:r>
            <a:r>
              <a:rPr sz="2800" spc="-5" dirty="0"/>
              <a:t>an</a:t>
            </a:r>
            <a:r>
              <a:rPr sz="2800" dirty="0"/>
              <a:t>		</a:t>
            </a:r>
            <a:r>
              <a:rPr sz="2800" spc="-5" dirty="0"/>
              <a:t>imp</a:t>
            </a:r>
            <a:r>
              <a:rPr sz="2800" dirty="0"/>
              <a:t>r</a:t>
            </a:r>
            <a:r>
              <a:rPr sz="2800" spc="-5" dirty="0"/>
              <a:t>ovem</a:t>
            </a:r>
            <a:r>
              <a:rPr sz="2800" dirty="0"/>
              <a:t>e</a:t>
            </a:r>
            <a:r>
              <a:rPr sz="2800" spc="-5" dirty="0"/>
              <a:t>nt</a:t>
            </a:r>
            <a:r>
              <a:rPr sz="2800" dirty="0"/>
              <a:t>		</a:t>
            </a:r>
            <a:r>
              <a:rPr sz="2800" spc="-655" dirty="0"/>
              <a:t> </a:t>
            </a:r>
            <a:r>
              <a:rPr sz="2800" spc="-5" dirty="0"/>
              <a:t>in  mechanical integrity. These changes  o</a:t>
            </a:r>
            <a:r>
              <a:rPr sz="2800" dirty="0"/>
              <a:t>c</a:t>
            </a:r>
            <a:r>
              <a:rPr sz="2800" spc="-5" dirty="0"/>
              <a:t>c</a:t>
            </a:r>
            <a:r>
              <a:rPr sz="2800" dirty="0"/>
              <a:t>u</a:t>
            </a:r>
            <a:r>
              <a:rPr sz="2800" spc="-5" dirty="0"/>
              <a:t>r</a:t>
            </a:r>
            <a:r>
              <a:rPr sz="2800" dirty="0"/>
              <a:t>		</a:t>
            </a:r>
            <a:r>
              <a:rPr sz="2800" spc="-5" dirty="0"/>
              <a:t>by</a:t>
            </a:r>
            <a:r>
              <a:rPr sz="2800" dirty="0"/>
              <a:t>		</a:t>
            </a:r>
            <a:r>
              <a:rPr sz="2800" spc="-5" dirty="0"/>
              <a:t>the</a:t>
            </a:r>
            <a:r>
              <a:rPr sz="2800" dirty="0"/>
              <a:t>		</a:t>
            </a:r>
            <a:r>
              <a:rPr sz="2800" spc="-5" dirty="0"/>
              <a:t>coal</a:t>
            </a:r>
            <a:r>
              <a:rPr sz="2800" spc="5" dirty="0"/>
              <a:t>e</a:t>
            </a:r>
            <a:r>
              <a:rPr sz="2800" spc="-5" dirty="0"/>
              <a:t>s</a:t>
            </a:r>
            <a:r>
              <a:rPr sz="2800" dirty="0"/>
              <a:t>c</a:t>
            </a:r>
            <a:r>
              <a:rPr sz="2800" spc="-5" dirty="0"/>
              <a:t>ence</a:t>
            </a:r>
            <a:r>
              <a:rPr sz="2800" dirty="0"/>
              <a:t>	</a:t>
            </a:r>
            <a:r>
              <a:rPr sz="2800" spc="-5" dirty="0"/>
              <a:t>of</a:t>
            </a:r>
            <a:r>
              <a:rPr sz="2800" dirty="0"/>
              <a:t>	</a:t>
            </a:r>
            <a:r>
              <a:rPr sz="2800" spc="-5" dirty="0"/>
              <a:t>the  powder  particles  into denser</a:t>
            </a:r>
            <a:r>
              <a:rPr sz="2800" spc="-120" dirty="0"/>
              <a:t> </a:t>
            </a:r>
            <a:r>
              <a:rPr sz="2800" spc="-5" dirty="0"/>
              <a:t>mass </a:t>
            </a:r>
            <a:r>
              <a:rPr sz="2800" spc="-10" dirty="0"/>
              <a:t>in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91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5790057"/>
            <a:ext cx="5973445" cy="290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5465" algn="l"/>
                <a:tab pos="2125345" algn="l"/>
                <a:tab pos="3566160" algn="l"/>
                <a:tab pos="5344160" algn="l"/>
              </a:tabLst>
            </a:pPr>
            <a:r>
              <a:rPr sz="2800" spc="-5" dirty="0">
                <a:latin typeface="Arial"/>
                <a:cs typeface="Arial"/>
              </a:rPr>
              <a:t>a	process	termed	sintering.	</a:t>
            </a:r>
            <a:r>
              <a:rPr sz="2800" spc="-10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ts val="6450"/>
              </a:lnSpc>
              <a:spcBef>
                <a:spcPts val="715"/>
              </a:spcBef>
            </a:pPr>
            <a:r>
              <a:rPr sz="2800" spc="-5" dirty="0">
                <a:latin typeface="Arial"/>
                <a:cs typeface="Arial"/>
              </a:rPr>
              <a:t>mechanism of sintering </a:t>
            </a:r>
            <a:r>
              <a:rPr sz="2800" spc="-10" dirty="0">
                <a:latin typeface="Arial"/>
                <a:cs typeface="Arial"/>
              </a:rPr>
              <a:t>is  </a:t>
            </a:r>
            <a:r>
              <a:rPr sz="2800" spc="-5" dirty="0">
                <a:latin typeface="Arial"/>
                <a:cs typeface="Arial"/>
              </a:rPr>
              <a:t>schematically illustrated in Figure </a:t>
            </a:r>
            <a:r>
              <a:rPr sz="2800" dirty="0">
                <a:latin typeface="Arial"/>
                <a:cs typeface="Arial"/>
              </a:rPr>
              <a:t>3.  </a:t>
            </a:r>
            <a:r>
              <a:rPr sz="2800" spc="-5" dirty="0">
                <a:latin typeface="Arial"/>
                <a:cs typeface="Arial"/>
              </a:rPr>
              <a:t>After  pressing,  </a:t>
            </a:r>
            <a:r>
              <a:rPr sz="2800" spc="-10" dirty="0">
                <a:latin typeface="Arial"/>
                <a:cs typeface="Arial"/>
              </a:rPr>
              <a:t>many  </a:t>
            </a:r>
            <a:r>
              <a:rPr sz="2800" spc="-5" dirty="0">
                <a:latin typeface="Arial"/>
                <a:cs typeface="Arial"/>
              </a:rPr>
              <a:t>of  the</a:t>
            </a:r>
            <a:r>
              <a:rPr sz="2800" spc="3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powder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70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41145" algn="l"/>
                <a:tab pos="2617470" algn="l"/>
                <a:tab pos="3415665" algn="l"/>
                <a:tab pos="4832350" algn="l"/>
              </a:tabLst>
            </a:pPr>
            <a:r>
              <a:rPr sz="2800" spc="-5" dirty="0"/>
              <a:t>p</a:t>
            </a:r>
            <a:r>
              <a:rPr sz="2800" dirty="0"/>
              <a:t>a</a:t>
            </a:r>
            <a:r>
              <a:rPr sz="2800" spc="-5" dirty="0"/>
              <a:t>rt</a:t>
            </a:r>
            <a:r>
              <a:rPr sz="2800" dirty="0"/>
              <a:t>i</a:t>
            </a:r>
            <a:r>
              <a:rPr sz="2800" spc="-5" dirty="0"/>
              <a:t>cles</a:t>
            </a:r>
            <a:r>
              <a:rPr sz="2800" dirty="0"/>
              <a:t>	</a:t>
            </a:r>
            <a:r>
              <a:rPr sz="2800" spc="-5" dirty="0"/>
              <a:t>to</a:t>
            </a:r>
            <a:r>
              <a:rPr sz="2800" spc="5" dirty="0"/>
              <a:t>u</a:t>
            </a:r>
            <a:r>
              <a:rPr sz="2800" spc="-5" dirty="0"/>
              <a:t>ch</a:t>
            </a:r>
            <a:r>
              <a:rPr sz="2800" dirty="0"/>
              <a:t>	</a:t>
            </a:r>
            <a:r>
              <a:rPr sz="2800" spc="-5" dirty="0"/>
              <a:t>one</a:t>
            </a:r>
            <a:r>
              <a:rPr sz="2800" dirty="0"/>
              <a:t>	</a:t>
            </a:r>
            <a:r>
              <a:rPr sz="2800" spc="-5" dirty="0"/>
              <a:t>a</a:t>
            </a:r>
            <a:r>
              <a:rPr sz="2800" dirty="0"/>
              <a:t>n</a:t>
            </a:r>
            <a:r>
              <a:rPr sz="2800" spc="-5" dirty="0"/>
              <a:t>ot</a:t>
            </a:r>
            <a:r>
              <a:rPr sz="2800" spc="5" dirty="0"/>
              <a:t>h</a:t>
            </a:r>
            <a:r>
              <a:rPr sz="2800" spc="-5" dirty="0"/>
              <a:t>er</a:t>
            </a:r>
            <a:r>
              <a:rPr sz="2800" dirty="0"/>
              <a:t>	</a:t>
            </a:r>
            <a:r>
              <a:rPr sz="2800" spc="-5" dirty="0"/>
              <a:t>(Fi</a:t>
            </a:r>
            <a:r>
              <a:rPr sz="2800" dirty="0"/>
              <a:t>g</a:t>
            </a:r>
            <a:r>
              <a:rPr sz="2800" spc="-5" dirty="0"/>
              <a:t>ure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92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70905" cy="699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3.a). </a:t>
            </a:r>
            <a:r>
              <a:rPr sz="2800" spc="-5" dirty="0">
                <a:latin typeface="Arial"/>
                <a:cs typeface="Arial"/>
              </a:rPr>
              <a:t>During the initial sintering</a:t>
            </a:r>
            <a:r>
              <a:rPr sz="2800" spc="6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stage,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necks form along the contact </a:t>
            </a:r>
            <a:r>
              <a:rPr sz="2800" spc="2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regions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917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between adjacent particles; </a:t>
            </a:r>
            <a:r>
              <a:rPr sz="2800" spc="-10" dirty="0">
                <a:latin typeface="Arial"/>
                <a:cs typeface="Arial"/>
              </a:rPr>
              <a:t>in  </a:t>
            </a:r>
            <a:r>
              <a:rPr sz="2800" spc="-5" dirty="0">
                <a:latin typeface="Arial"/>
                <a:cs typeface="Arial"/>
              </a:rPr>
              <a:t>addition, a grain boundary forms  within each neck, and every interstice  between particles becomes a pore  (Figure 3.b). As sintering progresses,  the pores become smaller and more  spherical  in  shape  (Figure   </a:t>
            </a:r>
            <a:r>
              <a:rPr sz="2800" dirty="0">
                <a:latin typeface="Arial"/>
                <a:cs typeface="Arial"/>
              </a:rPr>
              <a:t>3.c).  </a:t>
            </a:r>
            <a:r>
              <a:rPr sz="2800" spc="3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9635" cy="454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9575" algn="l"/>
                <a:tab pos="3188970" algn="l"/>
                <a:tab pos="5212715" algn="l"/>
                <a:tab pos="5753735" algn="l"/>
              </a:tabLst>
            </a:pPr>
            <a:r>
              <a:rPr sz="2800" spc="-5" dirty="0"/>
              <a:t>s</a:t>
            </a:r>
            <a:r>
              <a:rPr sz="2800" dirty="0"/>
              <a:t>c</a:t>
            </a:r>
            <a:r>
              <a:rPr sz="2800" spc="-5" dirty="0"/>
              <a:t>a</a:t>
            </a:r>
            <a:r>
              <a:rPr sz="2800" dirty="0"/>
              <a:t>n</a:t>
            </a:r>
            <a:r>
              <a:rPr sz="2800" spc="-5" dirty="0"/>
              <a:t>ning</a:t>
            </a:r>
            <a:r>
              <a:rPr sz="2800" dirty="0"/>
              <a:t>	</a:t>
            </a:r>
            <a:r>
              <a:rPr sz="2800" spc="-5" dirty="0"/>
              <a:t>e</a:t>
            </a:r>
            <a:r>
              <a:rPr sz="2800" dirty="0"/>
              <a:t>l</a:t>
            </a:r>
            <a:r>
              <a:rPr sz="2800" spc="-5" dirty="0"/>
              <a:t>e</a:t>
            </a:r>
            <a:r>
              <a:rPr sz="2800" dirty="0"/>
              <a:t>c</a:t>
            </a:r>
            <a:r>
              <a:rPr sz="2800" spc="-5" dirty="0"/>
              <a:t>tron</a:t>
            </a:r>
            <a:r>
              <a:rPr sz="2800" dirty="0"/>
              <a:t>	</a:t>
            </a:r>
            <a:r>
              <a:rPr sz="2800" spc="-5" dirty="0"/>
              <a:t>mic</a:t>
            </a:r>
            <a:r>
              <a:rPr sz="2800" spc="5" dirty="0"/>
              <a:t>r</a:t>
            </a:r>
            <a:r>
              <a:rPr sz="2800" spc="-5" dirty="0"/>
              <a:t>o</a:t>
            </a:r>
            <a:r>
              <a:rPr sz="2800" dirty="0"/>
              <a:t>g</a:t>
            </a:r>
            <a:r>
              <a:rPr sz="2800" spc="-5" dirty="0"/>
              <a:t>raph</a:t>
            </a:r>
            <a:r>
              <a:rPr sz="2800" dirty="0"/>
              <a:t>	</a:t>
            </a:r>
            <a:r>
              <a:rPr sz="2800" spc="-5" dirty="0"/>
              <a:t>of</a:t>
            </a:r>
            <a:r>
              <a:rPr sz="2800" dirty="0"/>
              <a:t>	</a:t>
            </a:r>
            <a:r>
              <a:rPr sz="2800" spc="-5" dirty="0"/>
              <a:t>a</a:t>
            </a:r>
            <a:endParaRPr sz="2800"/>
          </a:p>
          <a:p>
            <a:pPr marL="12700" marR="5080" algn="just">
              <a:lnSpc>
                <a:spcPct val="191600"/>
              </a:lnSpc>
              <a:spcBef>
                <a:spcPts val="5"/>
              </a:spcBef>
            </a:pPr>
            <a:r>
              <a:rPr sz="2800" spc="-5" dirty="0"/>
              <a:t>sintered alumina material </a:t>
            </a:r>
            <a:r>
              <a:rPr sz="2800" spc="-10" dirty="0"/>
              <a:t>is </a:t>
            </a:r>
            <a:r>
              <a:rPr sz="2800" spc="-5" dirty="0"/>
              <a:t>shown </a:t>
            </a:r>
            <a:r>
              <a:rPr sz="2800" spc="-10" dirty="0"/>
              <a:t>in  </a:t>
            </a:r>
            <a:r>
              <a:rPr sz="2800" spc="-5" dirty="0"/>
              <a:t>Figure </a:t>
            </a:r>
            <a:r>
              <a:rPr sz="2800" dirty="0"/>
              <a:t>3. </a:t>
            </a:r>
            <a:r>
              <a:rPr sz="2800" spc="-5" dirty="0"/>
              <a:t>The driving </a:t>
            </a:r>
            <a:r>
              <a:rPr sz="2800" dirty="0"/>
              <a:t>force </a:t>
            </a:r>
            <a:r>
              <a:rPr sz="2800" spc="-5" dirty="0"/>
              <a:t>for  sintering is the reduction in total  particle surface area; surface  energies are larger in magnitude</a:t>
            </a:r>
            <a:r>
              <a:rPr sz="2800" spc="250" dirty="0"/>
              <a:t> </a:t>
            </a:r>
            <a:r>
              <a:rPr sz="2800" dirty="0"/>
              <a:t>than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93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5790057"/>
            <a:ext cx="5967095" cy="290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grain boundary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energies.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ts val="6450"/>
              </a:lnSpc>
              <a:spcBef>
                <a:spcPts val="715"/>
              </a:spcBef>
            </a:pPr>
            <a:r>
              <a:rPr sz="2800" spc="-5" dirty="0">
                <a:latin typeface="Arial"/>
                <a:cs typeface="Arial"/>
              </a:rPr>
              <a:t>Sintering is carried out below the  melting temperature so that a liquid  phase is normally not present.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71540" cy="208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30375" algn="l"/>
                <a:tab pos="3666490" algn="l"/>
                <a:tab pos="4275455" algn="l"/>
                <a:tab pos="5460365" algn="l"/>
              </a:tabLst>
            </a:pPr>
            <a:r>
              <a:rPr sz="2800" spc="-5" dirty="0"/>
              <a:t>transport	necessary	</a:t>
            </a:r>
            <a:r>
              <a:rPr sz="2800" spc="-10" dirty="0"/>
              <a:t>to	</a:t>
            </a:r>
            <a:r>
              <a:rPr sz="2800" dirty="0"/>
              <a:t>effect	</a:t>
            </a:r>
            <a:r>
              <a:rPr sz="2800" spc="-5" dirty="0"/>
              <a:t>the</a:t>
            </a:r>
            <a:endParaRPr sz="2800"/>
          </a:p>
          <a:p>
            <a:pPr marL="12700" marR="5080">
              <a:lnSpc>
                <a:spcPct val="191500"/>
              </a:lnSpc>
              <a:spcBef>
                <a:spcPts val="10"/>
              </a:spcBef>
              <a:tabLst>
                <a:tab pos="1722755" algn="l"/>
                <a:tab pos="3116580" algn="l"/>
                <a:tab pos="3759200" algn="l"/>
                <a:tab pos="5137150" algn="l"/>
                <a:tab pos="5702935" algn="l"/>
              </a:tabLst>
            </a:pPr>
            <a:r>
              <a:rPr sz="2800" spc="-5" dirty="0"/>
              <a:t>c</a:t>
            </a:r>
            <a:r>
              <a:rPr sz="2800" dirty="0"/>
              <a:t>h</a:t>
            </a:r>
            <a:r>
              <a:rPr sz="2800" spc="-5" dirty="0"/>
              <a:t>a</a:t>
            </a:r>
            <a:r>
              <a:rPr sz="2800" dirty="0"/>
              <a:t>n</a:t>
            </a:r>
            <a:r>
              <a:rPr sz="2800" spc="-5" dirty="0"/>
              <a:t>ges</a:t>
            </a:r>
            <a:r>
              <a:rPr sz="2800" dirty="0"/>
              <a:t>	</a:t>
            </a:r>
            <a:r>
              <a:rPr sz="2800" spc="-5" dirty="0"/>
              <a:t>s</a:t>
            </a:r>
            <a:r>
              <a:rPr sz="2800" dirty="0"/>
              <a:t>h</a:t>
            </a:r>
            <a:r>
              <a:rPr sz="2800" spc="-5" dirty="0"/>
              <a:t>own</a:t>
            </a:r>
            <a:r>
              <a:rPr sz="2800" dirty="0"/>
              <a:t>	</a:t>
            </a:r>
            <a:r>
              <a:rPr sz="2800" spc="-5" dirty="0"/>
              <a:t>in</a:t>
            </a:r>
            <a:r>
              <a:rPr sz="2800" dirty="0"/>
              <a:t>	</a:t>
            </a:r>
            <a:r>
              <a:rPr sz="2800" spc="-5" dirty="0"/>
              <a:t>Fig</a:t>
            </a:r>
            <a:r>
              <a:rPr sz="2800" dirty="0"/>
              <a:t>u</a:t>
            </a:r>
            <a:r>
              <a:rPr sz="2800" spc="-5" dirty="0"/>
              <a:t>re</a:t>
            </a:r>
            <a:r>
              <a:rPr sz="2800" dirty="0"/>
              <a:t>	</a:t>
            </a:r>
            <a:r>
              <a:rPr sz="2800" spc="-5" dirty="0"/>
              <a:t>3</a:t>
            </a:r>
            <a:r>
              <a:rPr sz="2800" dirty="0"/>
              <a:t>	</a:t>
            </a:r>
            <a:r>
              <a:rPr sz="2800" spc="-15" dirty="0"/>
              <a:t>i</a:t>
            </a:r>
            <a:r>
              <a:rPr sz="2800" spc="-5" dirty="0"/>
              <a:t>s  accomplished</a:t>
            </a:r>
            <a:r>
              <a:rPr sz="2800" spc="-155" dirty="0"/>
              <a:t> </a:t>
            </a:r>
            <a:r>
              <a:rPr sz="2800" spc="-5" dirty="0"/>
              <a:t>by</a:t>
            </a:r>
            <a:r>
              <a:rPr sz="2800" spc="-165" dirty="0"/>
              <a:t> </a:t>
            </a:r>
            <a:r>
              <a:rPr sz="2800" spc="-5" dirty="0"/>
              <a:t>atomic</a:t>
            </a:r>
            <a:r>
              <a:rPr sz="2800" spc="-155" dirty="0"/>
              <a:t> </a:t>
            </a:r>
            <a:r>
              <a:rPr sz="2800" spc="-5" dirty="0"/>
              <a:t>diffusion</a:t>
            </a:r>
            <a:r>
              <a:rPr sz="2800" spc="-150" dirty="0"/>
              <a:t> </a:t>
            </a:r>
            <a:r>
              <a:rPr sz="2800" spc="-5" dirty="0"/>
              <a:t>from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94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3336163"/>
            <a:ext cx="5970905" cy="536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the bulk particles to the </a:t>
            </a:r>
            <a:r>
              <a:rPr sz="2800" dirty="0">
                <a:latin typeface="Arial"/>
                <a:cs typeface="Arial"/>
              </a:rPr>
              <a:t>neck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regions.</a:t>
            </a:r>
            <a:endParaRPr sz="2800">
              <a:latin typeface="Arial"/>
              <a:cs typeface="Arial"/>
            </a:endParaRPr>
          </a:p>
          <a:p>
            <a:pPr marL="12700" marR="5715" algn="just">
              <a:lnSpc>
                <a:spcPts val="6440"/>
              </a:lnSpc>
              <a:spcBef>
                <a:spcPts val="720"/>
              </a:spcBef>
            </a:pPr>
            <a:r>
              <a:rPr sz="2800" spc="-5" dirty="0">
                <a:latin typeface="Arial"/>
                <a:cs typeface="Arial"/>
              </a:rPr>
              <a:t>With hot pressing, the powder  pressing and heat treatment are  performed      </a:t>
            </a:r>
            <a:r>
              <a:rPr sz="2800" dirty="0">
                <a:latin typeface="Arial"/>
                <a:cs typeface="Arial"/>
              </a:rPr>
              <a:t>simultaneously—    </a:t>
            </a:r>
            <a:r>
              <a:rPr sz="2800" spc="2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ts val="644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powder aggregate is compacted at an  elevated temperature. The</a:t>
            </a:r>
            <a:r>
              <a:rPr sz="2800" spc="6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procedure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360"/>
              </a:spcBef>
            </a:pP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1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used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materials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1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</a:t>
            </a:r>
            <a:r>
              <a:rPr sz="2800" spc="1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not</a:t>
            </a:r>
            <a:r>
              <a:rPr sz="2800" spc="1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9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 liquid phase except at very high</a:t>
            </a:r>
            <a:r>
              <a:rPr sz="2800" spc="-145" dirty="0"/>
              <a:t> </a:t>
            </a:r>
            <a:r>
              <a:rPr sz="2800" spc="-5" dirty="0"/>
              <a:t>and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95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66460" cy="208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impractical temperatures; in</a:t>
            </a:r>
            <a:r>
              <a:rPr sz="2800" spc="3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addition,</a:t>
            </a:r>
            <a:endParaRPr sz="2800">
              <a:latin typeface="Arial"/>
              <a:cs typeface="Arial"/>
            </a:endParaRPr>
          </a:p>
          <a:p>
            <a:pPr marL="12700" marR="5715">
              <a:lnSpc>
                <a:spcPts val="6440"/>
              </a:lnSpc>
              <a:spcBef>
                <a:spcPts val="725"/>
              </a:spcBef>
              <a:tabLst>
                <a:tab pos="485775" algn="l"/>
                <a:tab pos="1036955" algn="l"/>
                <a:tab pos="2439670" algn="l"/>
                <a:tab pos="3583304" algn="l"/>
                <a:tab pos="4549140" algn="l"/>
              </a:tabLst>
            </a:pPr>
            <a:r>
              <a:rPr sz="2800" spc="-5" dirty="0">
                <a:latin typeface="Arial"/>
                <a:cs typeface="Arial"/>
              </a:rPr>
              <a:t>it	is	ut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lized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when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gh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ities  without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6473190"/>
            <a:ext cx="5969635" cy="208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appreciable grain growth are</a:t>
            </a:r>
            <a:r>
              <a:rPr sz="2800" spc="6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desired.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91800"/>
              </a:lnSpc>
              <a:tabLst>
                <a:tab pos="1028065" algn="l"/>
                <a:tab pos="1628139" algn="l"/>
                <a:tab pos="2368550" algn="l"/>
                <a:tab pos="4312285" algn="l"/>
              </a:tabLst>
            </a:pPr>
            <a:r>
              <a:rPr sz="2800" spc="-5" dirty="0">
                <a:latin typeface="Arial"/>
                <a:cs typeface="Arial"/>
              </a:rPr>
              <a:t>This	is	an	exp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ive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fa</a:t>
            </a:r>
            <a:r>
              <a:rPr sz="2800" spc="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rication  technique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has some limitations. </a:t>
            </a:r>
            <a:r>
              <a:rPr sz="2800" spc="-15" dirty="0">
                <a:latin typeface="Arial"/>
                <a:cs typeface="Arial"/>
              </a:rPr>
              <a:t>It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926591"/>
            <a:ext cx="6045708" cy="5149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990600"/>
            <a:ext cx="5867400" cy="4972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550" y="971550"/>
            <a:ext cx="5905500" cy="5010150"/>
          </a:xfrm>
          <a:custGeom>
            <a:avLst/>
            <a:gdLst/>
            <a:ahLst/>
            <a:cxnLst/>
            <a:rect l="l" t="t" r="r" b="b"/>
            <a:pathLst>
              <a:path w="5905500" h="5010150">
                <a:moveTo>
                  <a:pt x="0" y="5010150"/>
                </a:moveTo>
                <a:lnTo>
                  <a:pt x="5905500" y="5010150"/>
                </a:lnTo>
                <a:lnTo>
                  <a:pt x="5905500" y="0"/>
                </a:lnTo>
                <a:lnTo>
                  <a:pt x="0" y="0"/>
                </a:lnTo>
                <a:lnTo>
                  <a:pt x="0" y="501015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96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67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is</a:t>
            </a:r>
            <a:r>
              <a:rPr sz="2800" spc="370" dirty="0"/>
              <a:t> </a:t>
            </a:r>
            <a:r>
              <a:rPr sz="2800" spc="-5" dirty="0"/>
              <a:t>costly</a:t>
            </a:r>
            <a:r>
              <a:rPr sz="2800" spc="375" dirty="0"/>
              <a:t> </a:t>
            </a:r>
            <a:r>
              <a:rPr sz="2800" spc="-10" dirty="0"/>
              <a:t>in</a:t>
            </a:r>
            <a:r>
              <a:rPr sz="2800" spc="375" dirty="0"/>
              <a:t> </a:t>
            </a:r>
            <a:r>
              <a:rPr sz="2800" dirty="0"/>
              <a:t>terms</a:t>
            </a:r>
            <a:r>
              <a:rPr sz="2800" spc="360" dirty="0"/>
              <a:t> </a:t>
            </a:r>
            <a:r>
              <a:rPr sz="2800" spc="-5" dirty="0"/>
              <a:t>of</a:t>
            </a:r>
            <a:r>
              <a:rPr sz="2800" spc="375" dirty="0"/>
              <a:t> </a:t>
            </a:r>
            <a:r>
              <a:rPr sz="2800" spc="-5" dirty="0"/>
              <a:t>time,</a:t>
            </a:r>
            <a:r>
              <a:rPr sz="2800" spc="370" dirty="0"/>
              <a:t> </a:t>
            </a:r>
            <a:r>
              <a:rPr sz="2800" spc="-5" dirty="0"/>
              <a:t>since</a:t>
            </a:r>
            <a:r>
              <a:rPr sz="2800" spc="375" dirty="0"/>
              <a:t> </a:t>
            </a:r>
            <a:r>
              <a:rPr sz="2800" spc="-5" dirty="0"/>
              <a:t>both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97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1700529"/>
            <a:ext cx="5970270" cy="3723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140" algn="l"/>
                <a:tab pos="1795780" algn="l"/>
                <a:tab pos="2479675" algn="l"/>
                <a:tab pos="3460115" algn="l"/>
                <a:tab pos="4068445" algn="l"/>
                <a:tab pos="5364480" algn="l"/>
              </a:tabLst>
            </a:pPr>
            <a:r>
              <a:rPr sz="2800" spc="-5" dirty="0">
                <a:latin typeface="Arial"/>
                <a:cs typeface="Arial"/>
              </a:rPr>
              <a:t>mold	and	d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heat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cooled during each cycle. </a:t>
            </a:r>
            <a:r>
              <a:rPr sz="2800" spc="-10" dirty="0">
                <a:latin typeface="Arial"/>
                <a:cs typeface="Arial"/>
              </a:rPr>
              <a:t>In</a:t>
            </a:r>
            <a:r>
              <a:rPr sz="2800" spc="7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addition,</a:t>
            </a:r>
            <a:endParaRPr sz="2800">
              <a:latin typeface="Arial"/>
              <a:cs typeface="Arial"/>
            </a:endParaRPr>
          </a:p>
          <a:p>
            <a:pPr marL="12700" marR="7620" algn="just">
              <a:lnSpc>
                <a:spcPct val="191600"/>
              </a:lnSpc>
              <a:spcBef>
                <a:spcPts val="10"/>
              </a:spcBef>
            </a:pPr>
            <a:r>
              <a:rPr sz="2800" spc="-5" dirty="0">
                <a:latin typeface="Arial"/>
                <a:cs typeface="Arial"/>
              </a:rPr>
              <a:t>the mold is usually expensive </a:t>
            </a:r>
            <a:r>
              <a:rPr sz="2800" spc="-10" dirty="0">
                <a:latin typeface="Arial"/>
                <a:cs typeface="Arial"/>
              </a:rPr>
              <a:t>to  </a:t>
            </a:r>
            <a:r>
              <a:rPr sz="2800" spc="-5" dirty="0">
                <a:latin typeface="Arial"/>
                <a:cs typeface="Arial"/>
              </a:rPr>
              <a:t>fabricate and ordinarily has a short  lifetime.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" y="926591"/>
            <a:ext cx="5940552" cy="4178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990600"/>
            <a:ext cx="5762625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1550" y="971550"/>
            <a:ext cx="5800725" cy="4038600"/>
          </a:xfrm>
          <a:custGeom>
            <a:avLst/>
            <a:gdLst/>
            <a:ahLst/>
            <a:cxnLst/>
            <a:rect l="l" t="t" r="r" b="b"/>
            <a:pathLst>
              <a:path w="5800725" h="4038600">
                <a:moveTo>
                  <a:pt x="0" y="4038600"/>
                </a:moveTo>
                <a:lnTo>
                  <a:pt x="5800725" y="4038600"/>
                </a:lnTo>
                <a:lnTo>
                  <a:pt x="5800725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6591" y="5544311"/>
            <a:ext cx="6063996" cy="2970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00" y="5609590"/>
            <a:ext cx="5886450" cy="2790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1550" y="5590540"/>
            <a:ext cx="5924550" cy="2828925"/>
          </a:xfrm>
          <a:custGeom>
            <a:avLst/>
            <a:gdLst/>
            <a:ahLst/>
            <a:cxnLst/>
            <a:rect l="l" t="t" r="r" b="b"/>
            <a:pathLst>
              <a:path w="5924550" h="2828925">
                <a:moveTo>
                  <a:pt x="0" y="2828925"/>
                </a:moveTo>
                <a:lnTo>
                  <a:pt x="5924550" y="2828925"/>
                </a:lnTo>
                <a:lnTo>
                  <a:pt x="5924550" y="0"/>
                </a:lnTo>
                <a:lnTo>
                  <a:pt x="0" y="0"/>
                </a:lnTo>
                <a:lnTo>
                  <a:pt x="0" y="28289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98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502" y="426211"/>
            <a:ext cx="3280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CERAMIC- FOURTH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CLASS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9246107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>
                <a:moveTo>
                  <a:pt x="0" y="0"/>
                </a:moveTo>
                <a:lnTo>
                  <a:pt x="5981446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004" y="882141"/>
            <a:ext cx="5970270" cy="208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TAPE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CASTING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91500"/>
              </a:lnSpc>
              <a:spcBef>
                <a:spcPts val="10"/>
              </a:spcBef>
              <a:tabLst>
                <a:tab pos="827405" algn="l"/>
                <a:tab pos="1821814" algn="l"/>
                <a:tab pos="2681605" algn="l"/>
                <a:tab pos="4075429" algn="l"/>
                <a:tab pos="4317365" algn="l"/>
                <a:tab pos="4736465" algn="l"/>
                <a:tab pos="5556885" algn="l"/>
              </a:tabLst>
            </a:pPr>
            <a:r>
              <a:rPr sz="2800" spc="-5" dirty="0"/>
              <a:t>An	imp</a:t>
            </a:r>
            <a:r>
              <a:rPr sz="2800" spc="5" dirty="0"/>
              <a:t>o</a:t>
            </a:r>
            <a:r>
              <a:rPr sz="2800" spc="-5" dirty="0"/>
              <a:t>rt</a:t>
            </a:r>
            <a:r>
              <a:rPr sz="2800" spc="5" dirty="0"/>
              <a:t>a</a:t>
            </a:r>
            <a:r>
              <a:rPr sz="2800" spc="-5" dirty="0"/>
              <a:t>nt</a:t>
            </a:r>
            <a:r>
              <a:rPr sz="2800" dirty="0"/>
              <a:t>	</a:t>
            </a:r>
            <a:r>
              <a:rPr sz="2800" spc="-720" dirty="0"/>
              <a:t> </a:t>
            </a:r>
            <a:r>
              <a:rPr sz="2800" spc="-5" dirty="0"/>
              <a:t>cer</a:t>
            </a:r>
            <a:r>
              <a:rPr sz="2800" dirty="0"/>
              <a:t>a</a:t>
            </a:r>
            <a:r>
              <a:rPr sz="2800" spc="10" dirty="0"/>
              <a:t>m</a:t>
            </a:r>
            <a:r>
              <a:rPr sz="2800" spc="-5" dirty="0"/>
              <a:t>ic</a:t>
            </a:r>
            <a:r>
              <a:rPr sz="2800" dirty="0"/>
              <a:t>		</a:t>
            </a:r>
            <a:r>
              <a:rPr sz="2800" spc="-15" dirty="0"/>
              <a:t>f</a:t>
            </a:r>
            <a:r>
              <a:rPr sz="2800" spc="-5" dirty="0"/>
              <a:t>a</a:t>
            </a:r>
            <a:r>
              <a:rPr sz="2800" dirty="0"/>
              <a:t>b</a:t>
            </a:r>
            <a:r>
              <a:rPr sz="2800" spc="-5" dirty="0"/>
              <a:t>ri</a:t>
            </a:r>
            <a:r>
              <a:rPr sz="2800" spc="5" dirty="0"/>
              <a:t>c</a:t>
            </a:r>
            <a:r>
              <a:rPr sz="2800" spc="-5" dirty="0"/>
              <a:t>ation  te</a:t>
            </a:r>
            <a:r>
              <a:rPr sz="2800" spc="5" dirty="0"/>
              <a:t>c</a:t>
            </a:r>
            <a:r>
              <a:rPr sz="2800" spc="-5" dirty="0"/>
              <a:t>h</a:t>
            </a:r>
            <a:r>
              <a:rPr sz="2800" dirty="0"/>
              <a:t>n</a:t>
            </a:r>
            <a:r>
              <a:rPr sz="2800" spc="-15" dirty="0"/>
              <a:t>i</a:t>
            </a:r>
            <a:r>
              <a:rPr sz="2800" spc="-5" dirty="0"/>
              <a:t>q</a:t>
            </a:r>
            <a:r>
              <a:rPr sz="2800" dirty="0"/>
              <a:t>u</a:t>
            </a:r>
            <a:r>
              <a:rPr sz="2800" spc="-5" dirty="0"/>
              <a:t>e,</a:t>
            </a:r>
            <a:r>
              <a:rPr sz="2800" dirty="0"/>
              <a:t>	</a:t>
            </a:r>
            <a:r>
              <a:rPr sz="2800" spc="-5" dirty="0"/>
              <a:t>ta</a:t>
            </a:r>
            <a:r>
              <a:rPr sz="2800" spc="5" dirty="0"/>
              <a:t>p</a:t>
            </a:r>
            <a:r>
              <a:rPr sz="2800" spc="-5" dirty="0"/>
              <a:t>e</a:t>
            </a:r>
            <a:r>
              <a:rPr sz="2800" dirty="0"/>
              <a:t>	</a:t>
            </a:r>
            <a:r>
              <a:rPr sz="2800" spc="-5" dirty="0"/>
              <a:t>cast</a:t>
            </a:r>
            <a:r>
              <a:rPr sz="2800" dirty="0"/>
              <a:t>i</a:t>
            </a:r>
            <a:r>
              <a:rPr sz="2800" spc="-5" dirty="0"/>
              <a:t>n</a:t>
            </a:r>
            <a:r>
              <a:rPr sz="2800" dirty="0"/>
              <a:t>g</a:t>
            </a:r>
            <a:r>
              <a:rPr sz="2800" spc="-5" dirty="0"/>
              <a:t>,</a:t>
            </a:r>
            <a:r>
              <a:rPr sz="2800" dirty="0"/>
              <a:t>	</a:t>
            </a:r>
            <a:r>
              <a:rPr sz="2800" spc="-5" dirty="0"/>
              <a:t>will</a:t>
            </a:r>
            <a:r>
              <a:rPr sz="2800" dirty="0"/>
              <a:t>	</a:t>
            </a:r>
            <a:r>
              <a:rPr sz="2800" spc="-5" dirty="0"/>
              <a:t>n</a:t>
            </a:r>
            <a:r>
              <a:rPr sz="2800" dirty="0"/>
              <a:t>o</a:t>
            </a:r>
            <a:r>
              <a:rPr sz="2800" spc="-5" dirty="0"/>
              <a:t>w</a:t>
            </a:r>
            <a:r>
              <a:rPr sz="2800" dirty="0"/>
              <a:t>	</a:t>
            </a:r>
            <a:r>
              <a:rPr sz="2800" spc="-5" dirty="0"/>
              <a:t>be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99</a:t>
            </a:fld>
            <a:r>
              <a:rPr b="1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b="1" spc="-120" dirty="0">
                <a:solidFill>
                  <a:srgbClr val="000000"/>
                </a:solidFill>
                <a:latin typeface="Trebuchet MS"/>
                <a:cs typeface="Trebuchet MS"/>
              </a:rPr>
              <a:t>| </a:t>
            </a:r>
            <a:r>
              <a:rPr spc="-45" dirty="0"/>
              <a:t>P </a:t>
            </a:r>
            <a:r>
              <a:rPr spc="-50" dirty="0"/>
              <a:t>a </a:t>
            </a:r>
            <a:r>
              <a:rPr spc="-35" dirty="0"/>
              <a:t>g</a:t>
            </a:r>
            <a:r>
              <a:rPr spc="-70" dirty="0"/>
              <a:t> </a:t>
            </a:r>
            <a:r>
              <a:rPr spc="-55"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2004" y="3336163"/>
            <a:ext cx="5966460" cy="454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briefly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discussed.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6440"/>
              </a:lnSpc>
              <a:spcBef>
                <a:spcPts val="720"/>
              </a:spcBef>
              <a:tabLst>
                <a:tab pos="497840" algn="l"/>
                <a:tab pos="883285" algn="l"/>
                <a:tab pos="2199005" algn="l"/>
                <a:tab pos="3731260" algn="l"/>
                <a:tab pos="4907280" algn="l"/>
              </a:tabLst>
            </a:pPr>
            <a:r>
              <a:rPr sz="2800" spc="-5" dirty="0">
                <a:latin typeface="Arial"/>
                <a:cs typeface="Arial"/>
              </a:rPr>
              <a:t>As the name implies, thin sheets of a  flexible tape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produced </a:t>
            </a:r>
            <a:r>
              <a:rPr sz="2800" spc="-1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means  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sting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ess.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These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ee</a:t>
            </a:r>
            <a:r>
              <a:rPr sz="2800" spc="-2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6440"/>
              </a:lnSpc>
              <a:spcBef>
                <a:spcPts val="5"/>
              </a:spcBef>
              <a:tabLst>
                <a:tab pos="795020" algn="l"/>
                <a:tab pos="2486025" algn="l"/>
                <a:tab pos="3462654" algn="l"/>
                <a:tab pos="4540250" algn="l"/>
                <a:tab pos="5085080" algn="l"/>
              </a:tabLst>
            </a:pP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prepar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rom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s,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many  respects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similar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3963</Words>
  <Application>Microsoft Office PowerPoint</Application>
  <PresentationFormat>Custom</PresentationFormat>
  <Paragraphs>875</Paragraphs>
  <Slides>126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Office Theme</vt:lpstr>
      <vt:lpstr>LECTURE 1</vt:lpstr>
      <vt:lpstr>porcelain), as well as cement, and glass.</vt:lpstr>
      <vt:lpstr>PowerPoint Presentation</vt:lpstr>
      <vt:lpstr>and Al2O3, which influence the glass</vt:lpstr>
      <vt:lpstr>one that is crystalline by the proper high-</vt:lpstr>
      <vt:lpstr>strength and excellent resistance to</vt:lpstr>
      <vt:lpstr>clay and water form a plastic mass that is</vt:lpstr>
      <vt:lpstr>integrity is important. The whiteware</vt:lpstr>
      <vt:lpstr>PowerPoint Presentation</vt:lpstr>
      <vt:lpstr>environments. In addition, the ability</vt:lpstr>
      <vt:lpstr>depends on its composition. There are</vt:lpstr>
      <vt:lpstr>which necessarily is softer. Therefore,</vt:lpstr>
      <vt:lpstr>abrasives include silicon</vt:lpstr>
      <vt:lpstr>plastics are all frequently ground and</vt:lpstr>
      <vt:lpstr>some of these materials act as a</vt:lpstr>
      <vt:lpstr>aggregate and coarse aggregate of</vt:lpstr>
      <vt:lpstr>combinations. Piezoelectric ceramics</vt:lpstr>
      <vt:lpstr>piezoelectric effect is also displayed by</vt:lpstr>
      <vt:lpstr>their positions determined using an</vt:lpstr>
      <vt:lpstr>reflected vibrational energy, which it</vt:lpstr>
      <vt:lpstr>PowerPoint Presentation</vt:lpstr>
      <vt:lpstr>to consider the stress distributions in the</vt:lpstr>
      <vt:lpstr>glass cup or a plate. The reason that the</vt:lpstr>
      <vt:lpstr>elevated temperatures. The brittle</vt:lpstr>
      <vt:lpstr>PowerPoint Presentation</vt:lpstr>
      <vt:lpstr>Poor electrical and thermal</vt:lpstr>
      <vt:lpstr>PowerPoint Presentation</vt:lpstr>
      <vt:lpstr>because it is resistant to many corrosive</vt:lpstr>
      <vt:lpstr>PowerPoint Presentation</vt:lpstr>
      <vt:lpstr>transparent. Metals are transparent to</vt:lpstr>
      <vt:lpstr>PowerPoint Presentation</vt:lpstr>
      <vt:lpstr>impractical. Furthermore, in</vt:lpstr>
      <vt:lpstr>ceramic-forming techniques is presented</vt:lpstr>
      <vt:lpstr>FABRICATION AND PROCESSING OF  GLASSES AND GLASS–CERAMICS</vt:lpstr>
      <vt:lpstr>continuous manner with decreasing</vt:lpstr>
      <vt:lpstr>PowerPoint Presentation</vt:lpstr>
      <vt:lpstr>For crystalline materials, there is a</vt:lpstr>
      <vt:lpstr>Also important in glass-forming</vt:lpstr>
      <vt:lpstr>PowerPoint Presentation</vt:lpstr>
      <vt:lpstr>On the viscosity scale several specific</vt:lpstr>
      <vt:lpstr>Pa-s (104 P); the glass is easily deformed</vt:lpstr>
      <vt:lpstr>diffusion is sufficiently rapid that any</vt:lpstr>
      <vt:lpstr>glass transition temperature</vt:lpstr>
      <vt:lpstr>glasses from Figure 3 are about 700 and</vt:lpstr>
      <vt:lpstr>PowerPoint Presentation</vt:lpstr>
      <vt:lpstr>product be homogeneous and pores free.</vt:lpstr>
      <vt:lpstr>graphite-coated cast iron mold having</vt:lpstr>
      <vt:lpstr>PowerPoint Presentation</vt:lpstr>
      <vt:lpstr>(outlines/shape) by the pressure created</vt:lpstr>
      <vt:lpstr>at the chamber base. The glass viscosity,</vt:lpstr>
      <vt:lpstr>PowerPoint Presentation</vt:lpstr>
      <vt:lpstr>they may weaken the material or, in</vt:lpstr>
      <vt:lpstr>annealing point, then slowly cooled to</vt:lpstr>
      <vt:lpstr>softening point. It is then cooled to room</vt:lpstr>
      <vt:lpstr>therefore, is still plastic. With continued</vt:lpstr>
      <vt:lpstr>cross section of a glass plate is</vt:lpstr>
      <vt:lpstr>tension sufficiently to initiate a crack,</vt:lpstr>
      <vt:lpstr>PowerPoint Presentation</vt:lpstr>
      <vt:lpstr>PowerPoint Presentation</vt:lpstr>
      <vt:lpstr>changes that take place during these</vt:lpstr>
      <vt:lpstr>must be thoroughly (totally) mixed with</vt:lpstr>
      <vt:lpstr>Hydroplastic Forming</vt:lpstr>
      <vt:lpstr>The most common hydroplastic forming</vt:lpstr>
      <vt:lpstr>is a suspension of clay and/or other</vt:lpstr>
      <vt:lpstr>pouring out the excess slip; this is termed</vt:lpstr>
      <vt:lpstr>acceptable casting rate is an essential</vt:lpstr>
      <vt:lpstr>PowerPoint Presentation</vt:lpstr>
      <vt:lpstr>complicated shapes is used as the mold</vt:lpstr>
      <vt:lpstr>PowerPoint Presentation</vt:lpstr>
      <vt:lpstr>and strength are enhanced as a result</vt:lpstr>
      <vt:lpstr>stresses that are set up</vt:lpstr>
      <vt:lpstr>interparticle separation decreases,</vt:lpstr>
      <vt:lpstr>dry (and as a consequence shrink)</vt:lpstr>
      <vt:lpstr>Other factors also influence shrinkage.  One of these is body  thickness; nonuniform shrinkage and</vt:lpstr>
      <vt:lpstr>Consequently, the water content is</vt:lpstr>
      <vt:lpstr>used to dry ceramic wares. One advantage of this technique is that the  high temperatures used in  conventional methods are avoided;  drying  temperatures  may  be  kept to</vt:lpstr>
      <vt:lpstr>PowerPoint Presentation</vt:lpstr>
      <vt:lpstr>PowerPoint Presentation</vt:lpstr>
      <vt:lpstr>(related) decrease in porosity) and the</vt:lpstr>
      <vt:lpstr>temperature and time, as well as the composition of the body. The  temperature at which the liquid phase</vt:lpstr>
      <vt:lpstr>process.</vt:lpstr>
      <vt:lpstr>The degree of vitrification, of course, controls the room-temperature  properties of the ceramic ware;  strength, durability, and density are all</vt:lpstr>
      <vt:lpstr>are relatively porous. On the other</vt:lpstr>
      <vt:lpstr>PowerPoint Presentation</vt:lpstr>
      <vt:lpstr>to the fabrication of glass and clay products. Another important and  commonly used method that warrants</vt:lpstr>
      <vt:lpstr>In essence, a powdered mass, usually</vt:lpstr>
      <vt:lpstr>compaction, as there may be with</vt:lpstr>
      <vt:lpstr>pressure that is applied in a single</vt:lpstr>
      <vt:lpstr>PowerPoint Presentation</vt:lpstr>
      <vt:lpstr>envelope and the pressure is applied</vt:lpstr>
      <vt:lpstr>During firing the formed piece shrinks, and experiences a reduction  of  porosity and an  improvement   in  mechanical integrity. These changes  occur  by  the  coalescence of the  powder  particles  into denser mass in</vt:lpstr>
      <vt:lpstr>particles touch one another (Figure</vt:lpstr>
      <vt:lpstr>scanning electron micrograph of a sintered alumina material is shown in  Figure 3. The driving force for  sintering is the reduction in total  particle surface area; surface  energies are larger in magnitude than</vt:lpstr>
      <vt:lpstr>transport necessary to effect the changes shown in Figure 3 is  accomplished by atomic diffusion from</vt:lpstr>
      <vt:lpstr>a liquid phase except at very high and</vt:lpstr>
      <vt:lpstr>PowerPoint Presentation</vt:lpstr>
      <vt:lpstr>is costly in terms of time, since both</vt:lpstr>
      <vt:lpstr>PowerPoint Presentation</vt:lpstr>
      <vt:lpstr>TAPE CASTING An important  ceramic  fabrication  technique, tape casting, will now be</vt:lpstr>
      <vt:lpstr>to those that are employed for slip</vt:lpstr>
      <vt:lpstr>crack-initiation sites in the finished</vt:lpstr>
      <vt:lpstr>evaporation; this green product is a</vt:lpstr>
      <vt:lpstr>are used for integrated circuits and for</vt:lpstr>
      <vt:lpstr>PowerPoint Presentation</vt:lpstr>
      <vt:lpstr>Clay Products</vt:lpstr>
      <vt:lpstr>thermally insulate is also utilized. On the</vt:lpstr>
      <vt:lpstr>be employed in the form of loose grains,</vt:lpstr>
      <vt:lpstr>For hydraulic cements, of which Portland</vt:lpstr>
      <vt:lpstr>discussed briefly: piezoelectric ceramics,</vt:lpstr>
      <vt:lpstr>Melting, working, softening, annealing,</vt:lpstr>
      <vt:lpstr>tempered to improve mechanical</vt:lpstr>
      <vt:lpstr>Shrinkage that is excessive or too rapid</vt:lpstr>
      <vt:lpstr>Densification of pressed pieces takes</vt:lpstr>
      <vt:lpstr>PowerPoint Presentation</vt:lpstr>
      <vt:lpstr>Refractories</vt:lpstr>
      <vt:lpstr>during firing and in cements during</vt:lpstr>
      <vt:lpstr>soda and lime. Compute the weight of</vt:lpstr>
      <vt:lpstr>PowerPoint Presentation</vt:lpstr>
      <vt:lpstr>PowerPoint Presentation</vt:lpstr>
      <vt:lpstr>PowerPoint Presentation</vt:lpstr>
      <vt:lpstr>Fabrication and Processing</vt:lpstr>
      <vt:lpstr>PowerPoint Presentation</vt:lpstr>
      <vt:lpstr>PowerPoint Presentation</vt:lpstr>
      <vt:lpstr>PowerPoint Presentation</vt:lpstr>
      <vt:lpstr>Powder Pressing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Athil</dc:creator>
  <cp:lastModifiedBy>athil alezzi</cp:lastModifiedBy>
  <cp:revision>2</cp:revision>
  <dcterms:created xsi:type="dcterms:W3CDTF">2018-10-10T09:10:47Z</dcterms:created>
  <dcterms:modified xsi:type="dcterms:W3CDTF">2018-10-10T10:33:55Z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2018-10-10T00:00:00Z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2018-10-10T00:00:00Z</vt:filetime>
  </property>
</Properties>
</file>